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12" r:id="rId2"/>
    <p:sldId id="411" r:id="rId3"/>
    <p:sldId id="452" r:id="rId4"/>
    <p:sldId id="453" r:id="rId5"/>
    <p:sldId id="454" r:id="rId6"/>
    <p:sldId id="455" r:id="rId7"/>
    <p:sldId id="456" r:id="rId8"/>
    <p:sldId id="446" r:id="rId9"/>
    <p:sldId id="444" r:id="rId10"/>
    <p:sldId id="441" r:id="rId11"/>
    <p:sldId id="442" r:id="rId12"/>
    <p:sldId id="440" r:id="rId13"/>
    <p:sldId id="439" r:id="rId14"/>
    <p:sldId id="450" r:id="rId15"/>
    <p:sldId id="449" r:id="rId16"/>
    <p:sldId id="457" r:id="rId17"/>
    <p:sldId id="44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a E. Silver" initials="CE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784E"/>
    <a:srgbClr val="A2BD75"/>
    <a:srgbClr val="A1BD74"/>
    <a:srgbClr val="70893E"/>
    <a:srgbClr val="D1DDBC"/>
    <a:srgbClr val="6F8F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5"/>
    <p:restoredTop sz="69983" autoAdjust="0"/>
  </p:normalViewPr>
  <p:slideViewPr>
    <p:cSldViewPr>
      <p:cViewPr varScale="1">
        <p:scale>
          <a:sx n="63" d="100"/>
          <a:sy n="63" d="100"/>
        </p:scale>
        <p:origin x="-206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8T21:19:28.651"/>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 31,'0'23,"-1"-10,1 0,1 1,0-1,4 18,-4-27,0-1,0 1,0-1,1 1,-1-1,1 0,0 0,0 0,0 0,1 0,-1 0,1-1,-1 1,1-1,0 1,0-1,0 0,0 0,0 0,6 1,5 2,-1-2,1 0,0 0,24 0,14 3,30 13,-56-12,0 0,53 4,-56-10,14 0,0 1,-1 2,1 1,63 19,-66-12,1-2,0-1,0-2,1-1,68 2,453-10,-513 0,77-15,-54 6,-3-1,18-3,11 1,18 0,18-2,-82 8,70-1,550 10,-648-2,0-1,-1-1,23-6,-19 4,39-4,94 7,-149 3,-81-23,24 12,-88-32,104 31,-28-14,49 18,0 1,0 0,-1 2,0-1,0 2,-25-3,-238 5,120 3,-1155-2,1287-1,0-1,-33-9,28 6,-31-3,-25 5,40 3,-64-10,10-1,-203 4,195 8,100-2,-1 2,1-1,0 1,0 1,0 0,1 0,-1 1,0 0,1 0,0 1,-1 0,-6 5,10-5,1-1,0 1,0 0,0 0,0 0,1 0,-1 1,1 0,0-1,1 1,-1 0,1 1,0-1,0 0,1 1,0-1,0 0,0 1,0 0,1 8,0-11,1 0,-1 0,1 0,-1 0,1-1,0 1,0 0,1 0,-1-1,1 1,-1-1,1 1,0-1,-1 1,2-1,-1 0,0 0,0 0,0 0,1-1,-1 1,1 0,0-1,-1 0,7 2,5 3,1-2,0 1,24 2,-35-6,186 27,-121-21,1-2,89-7,-50 1,691 1,-764 1,60 12,-57-7,48 2,266-7,-156-2,-160 3,62 11,19 1,241-12,-187-3,-147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8T21:20:02.657"/>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 31,'84'-2,"95"5,-159 0,31 8,-33-7,0 0,23 2,36-2,108-8,-103-10,-54 8,37-3,269 7,-171 4,-145-3,1-1,0-1,19-5,-16 3,37-4,255 7,-161 4,373-2,-508 1,1 1,0 1,19 5,-16-3,37 3,-27-6,1 0,48 7,-37-2,68 1,-34-3,7 8,-54-7,40 2,373-6,-229-3,2412 1,-2609-2,0 1,0-2,23-6,-20 4,39-5,188 8,-131 4,-85-1,1 3,32 6,-30-4,49 3,-2-9,-47-1,-1 1,1 2,40 8,-29-2,-1-2,50 0,93-7,-64-1,401 2,-506-1,0-1,-1-1,20-5,-16 3,37-4,255 7,-161 4,1090-2,-1206 1,60 12,-58-7,46 2,494-7,-277-2,518 1,-788-2,62-11,-58 7,45-2,-15 8,-43 2,-1-2,0-1,1 0,43-10,-40 4,1 2,0 1,39-2,84 8,-55 0,18-4,114 5,-130 11,-64-8,36 2,57 6,-31-2,206-7,-164-7,655 2,-764 1,0 2,36 8,-33-5,53 3,253-8,-155-3,-164 1,0 0,0-2,23-6,-20 4,39-5,-4 8,-31 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18T21:20:20.457"/>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14363 90,'-644'0,"618"-2,1 0,-31-8,-24-2,-256 8,187 6,-3588-2,3713-2,-1 0,-37-9,33 5,-35-3,9 7,26 2,-1-2,-31-6,13 0,-91-4,-51 14,65 0,-8278-2,8377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6D99886-7CFE-4A27-9F08-D5AE2B3E50A1}" type="datetimeFigureOut">
              <a:rPr lang="en-US" smtClean="0"/>
              <a:t>10/18/2021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E5A9573-7CDA-4E9F-BFA9-97AE30F83447}" type="slidenum">
              <a:rPr lang="en-US" smtClean="0"/>
              <a:t>‹#›</a:t>
            </a:fld>
            <a:endParaRPr lang="en-US" dirty="0"/>
          </a:p>
        </p:txBody>
      </p:sp>
    </p:spTree>
    <p:extLst>
      <p:ext uri="{BB962C8B-B14F-4D97-AF65-F5344CB8AC3E}">
        <p14:creationId xmlns:p14="http://schemas.microsoft.com/office/powerpoint/2010/main" val="2867734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Chair </a:t>
            </a:r>
            <a:r>
              <a:rPr lang="en-US" dirty="0" smtClean="0"/>
              <a:t>Swisher</a:t>
            </a:r>
            <a:r>
              <a:rPr lang="en-US" dirty="0" smtClean="0"/>
              <a:t>. This presentation is an</a:t>
            </a:r>
            <a:r>
              <a:rPr lang="en-US" baseline="0" dirty="0" smtClean="0"/>
              <a:t> informational presentation where I’ll introduce the Zoning Target Concept.</a:t>
            </a:r>
            <a:endParaRPr lang="en-US" dirty="0"/>
          </a:p>
        </p:txBody>
      </p:sp>
      <p:sp>
        <p:nvSpPr>
          <p:cNvPr id="4" name="Slide Number Placeholder 3"/>
          <p:cNvSpPr>
            <a:spLocks noGrp="1"/>
          </p:cNvSpPr>
          <p:nvPr>
            <p:ph type="sldNum" sz="quarter" idx="10"/>
          </p:nvPr>
        </p:nvSpPr>
        <p:spPr/>
        <p:txBody>
          <a:bodyPr/>
          <a:lstStyle/>
          <a:p>
            <a:fld id="{CE5A9573-7CDA-4E9F-BFA9-97AE30F83447}" type="slidenum">
              <a:rPr lang="en-US" smtClean="0"/>
              <a:t>1</a:t>
            </a:fld>
            <a:endParaRPr lang="en-US" dirty="0"/>
          </a:p>
        </p:txBody>
      </p:sp>
    </p:spTree>
    <p:extLst>
      <p:ext uri="{BB962C8B-B14F-4D97-AF65-F5344CB8AC3E}">
        <p14:creationId xmlns:p14="http://schemas.microsoft.com/office/powerpoint/2010/main" val="884860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How do we ensure we have enough sites at all time and avoid a reactionary 180 site rezone process?  We build a zoning target into the housing element that gives us some wiggle room </a:t>
            </a:r>
          </a:p>
          <a:p>
            <a:pPr marL="171450" indent="-171450">
              <a:buFontTx/>
              <a:buChar char="-"/>
            </a:pPr>
            <a:r>
              <a:rPr lang="en-US" baseline="0" dirty="0" smtClean="0"/>
              <a:t>This zoning target is a plan to include additional sites above our baseline assigned RHNA number</a:t>
            </a:r>
          </a:p>
          <a:p>
            <a:pPr marL="171450" indent="-171450">
              <a:buFontTx/>
              <a:buChar char="-"/>
            </a:pPr>
            <a:r>
              <a:rPr lang="en-US" baseline="0" dirty="0" smtClean="0"/>
              <a:t>Again if a given development project or several get approved at a reduced housing density, or with fewer units or with a lower number of low income units than the Town has planned for, we’ll face a shortfall so a zoning target or buffer is prudent.</a:t>
            </a:r>
            <a:endParaRPr lang="en-US" baseline="0" dirty="0" smtClean="0"/>
          </a:p>
        </p:txBody>
      </p:sp>
      <p:sp>
        <p:nvSpPr>
          <p:cNvPr id="4" name="Slide Number Placeholder 3"/>
          <p:cNvSpPr>
            <a:spLocks noGrp="1"/>
          </p:cNvSpPr>
          <p:nvPr>
            <p:ph type="sldNum" sz="quarter" idx="10"/>
          </p:nvPr>
        </p:nvSpPr>
        <p:spPr/>
        <p:txBody>
          <a:bodyPr/>
          <a:lstStyle/>
          <a:p>
            <a:fld id="{CE5A9573-7CDA-4E9F-BFA9-97AE30F83447}"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584197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How can we</a:t>
            </a:r>
            <a:r>
              <a:rPr lang="en-US" baseline="0" dirty="0" smtClean="0"/>
              <a:t> think about this RHNA zoning target?</a:t>
            </a:r>
          </a:p>
          <a:p>
            <a:pPr marL="171450" indent="-171450">
              <a:buFontTx/>
              <a:buChar char="-"/>
            </a:pPr>
            <a:r>
              <a:rPr lang="en-US" baseline="0" dirty="0" smtClean="0"/>
              <a:t>Think of it as a “budget” fir housing units.  What we want, is to achieve our RHNA number and see 253 new housing units built over the course of this upcoming  housing element cycle from 2023-2031.  But, like any good budget, it’s prudent to plan for the unexpected and put aside an emergency fund in case things don’t go to plan.  </a:t>
            </a:r>
          </a:p>
          <a:p>
            <a:pPr marL="171450" indent="-171450">
              <a:buFontTx/>
              <a:buChar char="-"/>
            </a:pPr>
            <a:r>
              <a:rPr lang="en-US" baseline="0" dirty="0" smtClean="0"/>
              <a:t>Despite our very best efforts at comprehensive market analysis and precision planning for our RHNA numbers, something might happen (or not happen) that we haven’t anticipated and we fall short on our RHNA numbers.  </a:t>
            </a:r>
          </a:p>
          <a:p>
            <a:pPr marL="171450" indent="-171450">
              <a:buFontTx/>
              <a:buChar char="-"/>
            </a:pPr>
            <a:r>
              <a:rPr lang="en-US" baseline="0" dirty="0" smtClean="0"/>
              <a:t>The below market rate RHNA numbers in particular are especially vulnerable to a shortfall since often a given development project might not propose the exact number of units and mix of affordability the Town has  planned for in the housing element.</a:t>
            </a:r>
          </a:p>
          <a:p>
            <a:pPr marL="171450" indent="-171450">
              <a:buFontTx/>
              <a:buChar char="-"/>
            </a:pPr>
            <a:r>
              <a:rPr lang="en-US" baseline="0" dirty="0" smtClean="0"/>
              <a:t>Enter the zoning budget of back up sites in units that we can draw from if we need to.</a:t>
            </a:r>
            <a:endParaRPr lang="en-US" dirty="0"/>
          </a:p>
        </p:txBody>
      </p:sp>
      <p:sp>
        <p:nvSpPr>
          <p:cNvPr id="4" name="Slide Number Placeholder 3"/>
          <p:cNvSpPr>
            <a:spLocks noGrp="1"/>
          </p:cNvSpPr>
          <p:nvPr>
            <p:ph type="sldNum" sz="quarter" idx="10"/>
          </p:nvPr>
        </p:nvSpPr>
        <p:spPr/>
        <p:txBody>
          <a:bodyPr/>
          <a:lstStyle/>
          <a:p>
            <a:fld id="{CE5A9573-7CDA-4E9F-BFA9-97AE30F83447}" type="slidenum">
              <a:rPr lang="en-US" smtClean="0"/>
              <a:t>12</a:t>
            </a:fld>
            <a:endParaRPr lang="en-US" dirty="0"/>
          </a:p>
        </p:txBody>
      </p:sp>
    </p:spTree>
    <p:extLst>
      <p:ext uri="{BB962C8B-B14F-4D97-AF65-F5344CB8AC3E}">
        <p14:creationId xmlns:p14="http://schemas.microsoft.com/office/powerpoint/2010/main" val="4279756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So</a:t>
            </a:r>
            <a:r>
              <a:rPr lang="en-US" baseline="0" dirty="0" smtClean="0"/>
              <a:t> with this understanding of the zoning target, how do we think about this concept moving forward?</a:t>
            </a:r>
          </a:p>
          <a:p>
            <a:pPr marL="171450" indent="-171450">
              <a:buFontTx/>
              <a:buChar char="-"/>
            </a:pPr>
            <a:r>
              <a:rPr lang="en-US" dirty="0" smtClean="0"/>
              <a:t>It’s about</a:t>
            </a:r>
            <a:r>
              <a:rPr lang="en-US" baseline="0" dirty="0" smtClean="0"/>
              <a:t> building </a:t>
            </a:r>
            <a:r>
              <a:rPr lang="en-US" dirty="0" smtClean="0"/>
              <a:t>some flexibility into the</a:t>
            </a:r>
            <a:r>
              <a:rPr lang="en-US" baseline="0" dirty="0" smtClean="0"/>
              <a:t> Town’s Housing Sites inventory, it’s planning for some </a:t>
            </a:r>
            <a:r>
              <a:rPr lang="en-US" baseline="0" dirty="0" smtClean="0"/>
              <a:t>contingency in the </a:t>
            </a:r>
            <a:r>
              <a:rPr lang="en-US" baseline="0" dirty="0" smtClean="0"/>
              <a:t>housing budget </a:t>
            </a:r>
            <a:r>
              <a:rPr lang="en-US" baseline="0" dirty="0" smtClean="0"/>
              <a:t>so that we actually get to the units we’re planning </a:t>
            </a:r>
            <a:r>
              <a:rPr lang="en-US" baseline="0" dirty="0" smtClean="0"/>
              <a:t>for.  Despite our very best planning, there's </a:t>
            </a:r>
            <a:r>
              <a:rPr lang="en-US" baseline="0" dirty="0" smtClean="0"/>
              <a:t>a multitude of variables in play, all of which we can’t possibly </a:t>
            </a:r>
            <a:r>
              <a:rPr lang="en-US" baseline="0" dirty="0" smtClean="0"/>
              <a:t>anticipate at a given point in tome.</a:t>
            </a:r>
            <a:endParaRPr lang="en-US" baseline="0" dirty="0" smtClean="0"/>
          </a:p>
          <a:p>
            <a:pPr marL="171450" indent="-171450">
              <a:buFontTx/>
              <a:buChar char="-"/>
            </a:pPr>
            <a:r>
              <a:rPr lang="en-US" dirty="0" smtClean="0"/>
              <a:t>We’re still in the</a:t>
            </a:r>
            <a:r>
              <a:rPr lang="en-US" baseline="0" dirty="0" smtClean="0"/>
              <a:t> introductory phase of this concept and as</a:t>
            </a:r>
            <a:r>
              <a:rPr lang="en-US" dirty="0" smtClean="0"/>
              <a:t> </a:t>
            </a:r>
            <a:r>
              <a:rPr lang="en-US" dirty="0" smtClean="0"/>
              <a:t>we’re working on our housing sites strategies, we’ll be discussing</a:t>
            </a:r>
            <a:r>
              <a:rPr lang="en-US" baseline="0" dirty="0" smtClean="0"/>
              <a:t> this more</a:t>
            </a:r>
            <a:endParaRPr lang="en-US" dirty="0"/>
          </a:p>
        </p:txBody>
      </p:sp>
      <p:sp>
        <p:nvSpPr>
          <p:cNvPr id="4" name="Slide Number Placeholder 3"/>
          <p:cNvSpPr>
            <a:spLocks noGrp="1"/>
          </p:cNvSpPr>
          <p:nvPr>
            <p:ph type="sldNum" sz="quarter" idx="10"/>
          </p:nvPr>
        </p:nvSpPr>
        <p:spPr/>
        <p:txBody>
          <a:bodyPr/>
          <a:lstStyle/>
          <a:p>
            <a:fld id="{CE5A9573-7CDA-4E9F-BFA9-97AE30F83447}" type="slidenum">
              <a:rPr lang="en-US" smtClean="0"/>
              <a:t>13</a:t>
            </a:fld>
            <a:endParaRPr lang="en-US" dirty="0"/>
          </a:p>
        </p:txBody>
      </p:sp>
    </p:spTree>
    <p:extLst>
      <p:ext uri="{BB962C8B-B14F-4D97-AF65-F5344CB8AC3E}">
        <p14:creationId xmlns:p14="http://schemas.microsoft.com/office/powerpoint/2010/main" val="1575085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Ho</a:t>
            </a:r>
            <a:r>
              <a:rPr lang="en-US" baseline="0" dirty="0" smtClean="0"/>
              <a:t>w can we build in our zoning target?</a:t>
            </a:r>
          </a:p>
          <a:p>
            <a:pPr marL="171450" indent="-171450">
              <a:buFontTx/>
              <a:buChar char="-"/>
            </a:pPr>
            <a:r>
              <a:rPr lang="en-US" baseline="0" dirty="0" smtClean="0"/>
              <a:t>The most common is including more site than the minimum necessary</a:t>
            </a:r>
          </a:p>
          <a:p>
            <a:pPr marL="171450" indent="-171450">
              <a:buFontTx/>
              <a:buChar char="-"/>
            </a:pPr>
            <a:r>
              <a:rPr lang="en-US" baseline="0" dirty="0" smtClean="0"/>
              <a:t>Other ways are to be conservative about the actual capacity of sites in the inventory, or rezone sites to a higher density than needed, knowing that some sites </a:t>
            </a:r>
            <a:r>
              <a:rPr lang="en-US" baseline="0" dirty="0" err="1" smtClean="0"/>
              <a:t>wil</a:t>
            </a:r>
            <a:r>
              <a:rPr lang="en-US" baseline="0" dirty="0" smtClean="0"/>
              <a:t> be entitled for lower densities</a:t>
            </a:r>
          </a:p>
          <a:p>
            <a:pPr marL="171450" indent="-171450">
              <a:buFontTx/>
              <a:buChar char="-"/>
            </a:pPr>
            <a:r>
              <a:rPr lang="en-US" baseline="0" dirty="0" smtClean="0"/>
              <a:t>Overall, zoning targets give jurisdictions the needed flexibility to stay in compliance with housing element law</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CE5A9573-7CDA-4E9F-BFA9-97AE30F83447}" type="slidenum">
              <a:rPr lang="en-US" smtClean="0"/>
              <a:t>14</a:t>
            </a:fld>
            <a:endParaRPr lang="en-US" dirty="0"/>
          </a:p>
        </p:txBody>
      </p:sp>
    </p:spTree>
    <p:extLst>
      <p:ext uri="{BB962C8B-B14F-4D97-AF65-F5344CB8AC3E}">
        <p14:creationId xmlns:p14="http://schemas.microsoft.com/office/powerpoint/2010/main" val="84265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Here’s</a:t>
            </a:r>
            <a:r>
              <a:rPr lang="en-US" baseline="0" dirty="0" smtClean="0"/>
              <a:t> an illustrative scenario that shows how easily a jurisdiction can start to fall behind on its affordable units based on one development project: </a:t>
            </a:r>
            <a:endParaRPr lang="en-US" dirty="0"/>
          </a:p>
        </p:txBody>
      </p:sp>
      <p:sp>
        <p:nvSpPr>
          <p:cNvPr id="4" name="Slide Number Placeholder 3"/>
          <p:cNvSpPr>
            <a:spLocks noGrp="1"/>
          </p:cNvSpPr>
          <p:nvPr>
            <p:ph type="sldNum" sz="quarter" idx="10"/>
          </p:nvPr>
        </p:nvSpPr>
        <p:spPr/>
        <p:txBody>
          <a:bodyPr/>
          <a:lstStyle/>
          <a:p>
            <a:fld id="{CE5A9573-7CDA-4E9F-BFA9-97AE30F83447}" type="slidenum">
              <a:rPr lang="en-US" smtClean="0"/>
              <a:t>15</a:t>
            </a:fld>
            <a:endParaRPr lang="en-US" dirty="0"/>
          </a:p>
        </p:txBody>
      </p:sp>
    </p:spTree>
    <p:extLst>
      <p:ext uri="{BB962C8B-B14F-4D97-AF65-F5344CB8AC3E}">
        <p14:creationId xmlns:p14="http://schemas.microsoft.com/office/powerpoint/2010/main" val="3151063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5A9573-7CDA-4E9F-BFA9-97AE30F83447}" type="slidenum">
              <a:rPr lang="en-US" smtClean="0"/>
              <a:t>17</a:t>
            </a:fld>
            <a:endParaRPr lang="en-US" dirty="0"/>
          </a:p>
        </p:txBody>
      </p:sp>
    </p:spTree>
    <p:extLst>
      <p:ext uri="{BB962C8B-B14F-4D97-AF65-F5344CB8AC3E}">
        <p14:creationId xmlns:p14="http://schemas.microsoft.com/office/powerpoint/2010/main" val="2428082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 topics I’ll cover</a:t>
            </a:r>
            <a:r>
              <a:rPr lang="en-US" baseline="0" dirty="0"/>
              <a:t> </a:t>
            </a:r>
            <a:r>
              <a:rPr lang="en-US" baseline="0" dirty="0" smtClean="0"/>
              <a:t>is an expanded explanation of the Housing Element legal framework that Town Attorney Silver will lead, then I’ll discuss the Annual Housing Element reporting requirement as well as the state’s No Net Loss law.  Then I’ll detail what a Zoning Target is and finally we’ll wrap up with how to think about a zoning target moving forward and ways available to build it into the Town’s Housing Element.</a:t>
            </a:r>
            <a:endParaRPr lang="en-US"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E5A9573-7CDA-4E9F-BFA9-97AE30F83447}" type="slidenum">
              <a:rPr lang="en-US" smtClean="0"/>
              <a:t>2</a:t>
            </a:fld>
            <a:endParaRPr lang="en-US" dirty="0"/>
          </a:p>
        </p:txBody>
      </p:sp>
    </p:spTree>
    <p:extLst>
      <p:ext uri="{BB962C8B-B14F-4D97-AF65-F5344CB8AC3E}">
        <p14:creationId xmlns:p14="http://schemas.microsoft.com/office/powerpoint/2010/main" val="64141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5A9573-7CDA-4E9F-BFA9-97AE30F83447}"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4020901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5A9573-7CDA-4E9F-BFA9-97AE30F83447}"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1224832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5A9573-7CDA-4E9F-BFA9-97AE30F83447}"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2706835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5A9573-7CDA-4E9F-BFA9-97AE30F83447}"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2960958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One of the key aspect of implementing the housing element is to report annually to HCD on how</a:t>
            </a:r>
            <a:r>
              <a:rPr lang="en-US" baseline="0" dirty="0" smtClean="0"/>
              <a:t> the Town is meeting it’s RHNA numbers</a:t>
            </a:r>
          </a:p>
          <a:p>
            <a:pPr marL="171450" indent="-171450">
              <a:buFont typeface="Arial" panose="020B0604020202020204" pitchFamily="34" charset="0"/>
              <a:buChar char="•"/>
            </a:pPr>
            <a:r>
              <a:rPr lang="en-US" baseline="0" dirty="0" smtClean="0"/>
              <a:t>The annual report includes net new unit tracking directly compared against the assumptions the Town has included in its housing sites inventory, how the town is following it’s housing policies and stated progress on its housing programs.</a:t>
            </a:r>
            <a:endParaRPr lang="en-US" dirty="0"/>
          </a:p>
        </p:txBody>
      </p:sp>
      <p:sp>
        <p:nvSpPr>
          <p:cNvPr id="4" name="Slide Number Placeholder 3"/>
          <p:cNvSpPr>
            <a:spLocks noGrp="1"/>
          </p:cNvSpPr>
          <p:nvPr>
            <p:ph type="sldNum" sz="quarter" idx="10"/>
          </p:nvPr>
        </p:nvSpPr>
        <p:spPr/>
        <p:txBody>
          <a:bodyPr/>
          <a:lstStyle/>
          <a:p>
            <a:fld id="{CE5A9573-7CDA-4E9F-BFA9-97AE30F83447}" type="slidenum">
              <a:rPr lang="en-US" smtClean="0"/>
              <a:t>8</a:t>
            </a:fld>
            <a:endParaRPr lang="en-US" dirty="0"/>
          </a:p>
        </p:txBody>
      </p:sp>
    </p:spTree>
    <p:extLst>
      <p:ext uri="{BB962C8B-B14F-4D97-AF65-F5344CB8AC3E}">
        <p14:creationId xmlns:p14="http://schemas.microsoft.com/office/powerpoint/2010/main" val="4017385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Here we get to the Stat’s No Net Loss Law and Town</a:t>
            </a:r>
            <a:r>
              <a:rPr lang="en-US" baseline="0" dirty="0" smtClean="0"/>
              <a:t> Attorney Silver touched on this in one of her earlier slides.</a:t>
            </a:r>
          </a:p>
          <a:p>
            <a:pPr marL="171450" indent="-171450">
              <a:buFontTx/>
              <a:buChar char="-"/>
            </a:pPr>
            <a:r>
              <a:rPr lang="en-US" baseline="0" dirty="0" smtClean="0"/>
              <a:t>Essentially no net loss law requires that adequate sites be available at all time throughout the housing element cycle to meet a jurisdiction's RHNA for each income category</a:t>
            </a:r>
          </a:p>
          <a:p>
            <a:pPr marL="171450" indent="-171450">
              <a:buFontTx/>
              <a:buChar char="-"/>
            </a:pPr>
            <a:r>
              <a:rPr lang="en-US" baseline="0" dirty="0" smtClean="0"/>
              <a:t>How a jurisdiction tracks this, is by comparing a given development project proposal against how the housing element planned for housing on that site</a:t>
            </a:r>
            <a:endParaRPr lang="en-US" dirty="0"/>
          </a:p>
        </p:txBody>
      </p:sp>
      <p:sp>
        <p:nvSpPr>
          <p:cNvPr id="4" name="Slide Number Placeholder 3"/>
          <p:cNvSpPr>
            <a:spLocks noGrp="1"/>
          </p:cNvSpPr>
          <p:nvPr>
            <p:ph type="sldNum" sz="quarter" idx="10"/>
          </p:nvPr>
        </p:nvSpPr>
        <p:spPr/>
        <p:txBody>
          <a:bodyPr/>
          <a:lstStyle/>
          <a:p>
            <a:fld id="{CE5A9573-7CDA-4E9F-BFA9-97AE30F83447}" type="slidenum">
              <a:rPr lang="en-US" smtClean="0"/>
              <a:t>9</a:t>
            </a:fld>
            <a:endParaRPr lang="en-US" dirty="0"/>
          </a:p>
        </p:txBody>
      </p:sp>
    </p:spTree>
    <p:extLst>
      <p:ext uri="{BB962C8B-B14F-4D97-AF65-F5344CB8AC3E}">
        <p14:creationId xmlns:p14="http://schemas.microsoft.com/office/powerpoint/2010/main" val="2083420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happens</a:t>
            </a:r>
            <a:r>
              <a:rPr lang="en-US" baseline="0" dirty="0" smtClean="0"/>
              <a:t> if there’s a shortfall? </a:t>
            </a:r>
            <a:r>
              <a:rPr lang="en-US" baseline="0" dirty="0" err="1" smtClean="0"/>
              <a:t>Jurisditions</a:t>
            </a:r>
            <a:r>
              <a:rPr lang="en-US" baseline="0" dirty="0" smtClean="0"/>
              <a:t> must be able to identify other sites that are available to make up the difference.  If they don’t have any other sites available, they must rezone another site or sites within 180 days after a given development is approved to make up for the shortfall.</a:t>
            </a:r>
          </a:p>
        </p:txBody>
      </p:sp>
      <p:sp>
        <p:nvSpPr>
          <p:cNvPr id="4" name="Slide Number Placeholder 3"/>
          <p:cNvSpPr>
            <a:spLocks noGrp="1"/>
          </p:cNvSpPr>
          <p:nvPr>
            <p:ph type="sldNum" sz="quarter" idx="10"/>
          </p:nvPr>
        </p:nvSpPr>
        <p:spPr/>
        <p:txBody>
          <a:bodyPr/>
          <a:lstStyle/>
          <a:p>
            <a:fld id="{CE5A9573-7CDA-4E9F-BFA9-97AE30F83447}" type="slidenum">
              <a:rPr lang="en-US" smtClean="0"/>
              <a:t>10</a:t>
            </a:fld>
            <a:endParaRPr lang="en-US" dirty="0"/>
          </a:p>
        </p:txBody>
      </p:sp>
    </p:spTree>
    <p:extLst>
      <p:ext uri="{BB962C8B-B14F-4D97-AF65-F5344CB8AC3E}">
        <p14:creationId xmlns:p14="http://schemas.microsoft.com/office/powerpoint/2010/main" val="249535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2068132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1614810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378912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993215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72634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374386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1484785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410689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339731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341962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A391DC-AA9F-4D44-9996-496B40B3DED9}" type="datetimeFigureOut">
              <a:rPr lang="en-US" smtClean="0"/>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695ACD-150C-42E9-A128-6FA4CE983E92}" type="slidenum">
              <a:rPr lang="en-US" smtClean="0"/>
              <a:t>‹#›</a:t>
            </a:fld>
            <a:endParaRPr lang="en-US" dirty="0"/>
          </a:p>
        </p:txBody>
      </p:sp>
    </p:spTree>
    <p:extLst>
      <p:ext uri="{BB962C8B-B14F-4D97-AF65-F5344CB8AC3E}">
        <p14:creationId xmlns:p14="http://schemas.microsoft.com/office/powerpoint/2010/main" val="1721243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391DC-AA9F-4D44-9996-496B40B3DED9}" type="datetimeFigureOut">
              <a:rPr lang="en-US" smtClean="0"/>
              <a:t>10/18/2021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95ACD-150C-42E9-A128-6FA4CE983E92}" type="slidenum">
              <a:rPr lang="en-US" smtClean="0"/>
              <a:t>‹#›</a:t>
            </a:fld>
            <a:endParaRPr lang="en-US" dirty="0"/>
          </a:p>
        </p:txBody>
      </p:sp>
    </p:spTree>
    <p:extLst>
      <p:ext uri="{BB962C8B-B14F-4D97-AF65-F5344CB8AC3E}">
        <p14:creationId xmlns:p14="http://schemas.microsoft.com/office/powerpoint/2010/main" val="1174853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customXml" Target="../ink/ink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0.png"/><Relationship Id="rId10" Type="http://schemas.openxmlformats.org/officeDocument/2006/relationships/image" Target="../media/image5.png"/><Relationship Id="rId4" Type="http://schemas.openxmlformats.org/officeDocument/2006/relationships/customXml" Target="../ink/ink1.xml"/><Relationship Id="rId9" Type="http://schemas.openxmlformats.org/officeDocument/2006/relationships/customXml" Target="../ink/ink3.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E48A3C-4FD4-2F42-A890-D8B1DB26FE5D}"/>
              </a:ext>
            </a:extLst>
          </p:cNvPr>
          <p:cNvSpPr>
            <a:spLocks noGrp="1"/>
          </p:cNvSpPr>
          <p:nvPr>
            <p:ph type="title"/>
          </p:nvPr>
        </p:nvSpPr>
        <p:spPr>
          <a:xfrm>
            <a:off x="3724072" y="629266"/>
            <a:ext cx="4939868" cy="1676603"/>
          </a:xfrm>
        </p:spPr>
        <p:txBody>
          <a:bodyPr>
            <a:normAutofit fontScale="90000"/>
          </a:bodyPr>
          <a:lstStyle/>
          <a:p>
            <a:r>
              <a:rPr lang="en-US" sz="3600" dirty="0" smtClean="0">
                <a:latin typeface="Arial" panose="020B0604020202020204" pitchFamily="34" charset="0"/>
                <a:cs typeface="Arial" panose="020B0604020202020204" pitchFamily="34" charset="0"/>
              </a:rPr>
              <a:t>Introduction to the RHNA Zoning Target Concept</a:t>
            </a:r>
            <a:endParaRPr lang="en-US" sz="36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9" name="Content Placeholder 8">
            <a:extLst>
              <a:ext uri="{FF2B5EF4-FFF2-40B4-BE49-F238E27FC236}">
                <a16:creationId xmlns="" xmlns:a16="http://schemas.microsoft.com/office/drawing/2014/main" id="{752AE235-C86B-4062-A125-A97CC494A876}"/>
              </a:ext>
            </a:extLst>
          </p:cNvPr>
          <p:cNvSpPr>
            <a:spLocks noGrp="1"/>
          </p:cNvSpPr>
          <p:nvPr>
            <p:ph idx="1"/>
          </p:nvPr>
        </p:nvSpPr>
        <p:spPr>
          <a:xfrm>
            <a:off x="3724073" y="2438400"/>
            <a:ext cx="4939867" cy="3785419"/>
          </a:xfrm>
        </p:spPr>
        <p:txBody>
          <a:bodyPr>
            <a:normAutofit/>
          </a:bodyPr>
          <a:lstStyle/>
          <a:p>
            <a:pPr marL="0" indent="0" algn="ctr">
              <a:buNone/>
            </a:pPr>
            <a:r>
              <a:rPr lang="en-US" sz="2100" dirty="0" smtClean="0">
                <a:solidFill>
                  <a:schemeClr val="tx1">
                    <a:lumMod val="50000"/>
                    <a:lumOff val="50000"/>
                  </a:schemeClr>
                </a:solidFill>
                <a:latin typeface="Arial" panose="020B0604020202020204" pitchFamily="34" charset="0"/>
                <a:cs typeface="Arial" panose="020B0604020202020204" pitchFamily="34" charset="0"/>
              </a:rPr>
              <a:t>October 18, </a:t>
            </a:r>
            <a:r>
              <a:rPr lang="en-US" sz="2100" dirty="0">
                <a:solidFill>
                  <a:schemeClr val="tx1">
                    <a:lumMod val="50000"/>
                    <a:lumOff val="50000"/>
                  </a:schemeClr>
                </a:solidFill>
                <a:latin typeface="Arial" panose="020B0604020202020204" pitchFamily="34" charset="0"/>
                <a:cs typeface="Arial" panose="020B0604020202020204" pitchFamily="34" charset="0"/>
              </a:rPr>
              <a:t>2021</a:t>
            </a:r>
          </a:p>
          <a:p>
            <a:pPr marL="0" indent="0" algn="ctr">
              <a:buNone/>
            </a:pPr>
            <a:r>
              <a:rPr lang="en-US" sz="2100" dirty="0">
                <a:solidFill>
                  <a:schemeClr val="tx1">
                    <a:lumMod val="50000"/>
                    <a:lumOff val="50000"/>
                  </a:schemeClr>
                </a:solidFill>
                <a:latin typeface="Arial" panose="020B0604020202020204" pitchFamily="34" charset="0"/>
                <a:cs typeface="Arial" panose="020B0604020202020204" pitchFamily="34" charset="0"/>
              </a:rPr>
              <a:t>Ad Hoc Housing Committee</a:t>
            </a:r>
          </a:p>
        </p:txBody>
      </p:sp>
      <p:pic>
        <p:nvPicPr>
          <p:cNvPr id="5" name="Content Placeholder 4" descr="A house with a tree in the front yard&#10;&#10;Description automatically generated with low confidence">
            <a:extLst>
              <a:ext uri="{FF2B5EF4-FFF2-40B4-BE49-F238E27FC236}">
                <a16:creationId xmlns="" xmlns:a16="http://schemas.microsoft.com/office/drawing/2014/main" id="{B1AE72A8-8FA8-F64F-9B3D-5B4B0FBC1689}"/>
              </a:ext>
            </a:extLst>
          </p:cNvPr>
          <p:cNvPicPr>
            <a:picLocks noChangeAspect="1"/>
          </p:cNvPicPr>
          <p:nvPr/>
        </p:nvPicPr>
        <p:blipFill rotWithShape="1">
          <a:blip r:embed="rId3">
            <a:extLst>
              <a:ext uri="{28A0092B-C50C-407E-A947-70E740481C1C}">
                <a14:useLocalDpi xmlns:a14="http://schemas.microsoft.com/office/drawing/2010/main" val="0"/>
              </a:ext>
            </a:extLst>
          </a:blip>
          <a:srcRect l="14713" r="20501"/>
          <a:stretch/>
        </p:blipFill>
        <p:spPr>
          <a:xfrm>
            <a:off x="20" y="10"/>
            <a:ext cx="3476673" cy="6857990"/>
          </a:xfrm>
          <a:prstGeom prst="rect">
            <a:avLst/>
          </a:prstGeom>
          <a:effectLst/>
        </p:spPr>
      </p:pic>
      <p:pic>
        <p:nvPicPr>
          <p:cNvPr id="10" name="Picture 9">
            <a:extLst>
              <a:ext uri="{FF2B5EF4-FFF2-40B4-BE49-F238E27FC236}">
                <a16:creationId xmlns="" xmlns:a16="http://schemas.microsoft.com/office/drawing/2014/main" id="{1B839FE5-601B-D047-9EBB-23EEAF70D97E}"/>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7022005" y="6172200"/>
            <a:ext cx="596900" cy="589715"/>
          </a:xfrm>
          <a:prstGeom prst="rect">
            <a:avLst/>
          </a:prstGeom>
          <a:noFill/>
          <a:ln w="9525">
            <a:noFill/>
            <a:miter lim="800000"/>
            <a:headEnd/>
            <a:tailEnd/>
          </a:ln>
        </p:spPr>
      </p:pic>
      <p:sp>
        <p:nvSpPr>
          <p:cNvPr id="11" name="TextBox 10">
            <a:extLst>
              <a:ext uri="{FF2B5EF4-FFF2-40B4-BE49-F238E27FC236}">
                <a16:creationId xmlns="" xmlns:a16="http://schemas.microsoft.com/office/drawing/2014/main" id="{F5F0E7E2-9252-7B42-AC3D-A058D2122158}"/>
              </a:ext>
            </a:extLst>
          </p:cNvPr>
          <p:cNvSpPr txBox="1"/>
          <p:nvPr/>
        </p:nvSpPr>
        <p:spPr>
          <a:xfrm>
            <a:off x="4867837"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Tree>
    <p:extLst>
      <p:ext uri="{BB962C8B-B14F-4D97-AF65-F5344CB8AC3E}">
        <p14:creationId xmlns:p14="http://schemas.microsoft.com/office/powerpoint/2010/main" val="2005012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No Net Loss Law Cont.</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What happens if a jurisdiction can’t account for a given shortfall?  Jurisdictions must:</a:t>
            </a:r>
            <a:endParaRPr lang="en-US" dirty="0">
              <a:latin typeface="Arial" panose="020B0604020202020204" pitchFamily="34" charset="0"/>
              <a:cs typeface="Arial" panose="020B0604020202020204" pitchFamily="34" charset="0"/>
            </a:endParaRPr>
          </a:p>
          <a:p>
            <a:pPr lvl="0"/>
            <a:r>
              <a:rPr lang="en-US" b="1" dirty="0">
                <a:latin typeface="Arial" panose="020B0604020202020204" pitchFamily="34" charset="0"/>
                <a:cs typeface="Arial" panose="020B0604020202020204" pitchFamily="34" charset="0"/>
              </a:rPr>
              <a:t>Identify other sites</a:t>
            </a:r>
            <a:r>
              <a:rPr lang="en-US" dirty="0">
                <a:latin typeface="Arial" panose="020B0604020202020204" pitchFamily="34" charset="0"/>
                <a:cs typeface="Arial" panose="020B0604020202020204" pitchFamily="34" charset="0"/>
              </a:rPr>
              <a:t>- Identify other sites that are eligible based on the criteria for Housing Element site inventories</a:t>
            </a:r>
          </a:p>
          <a:p>
            <a:pPr lvl="0"/>
            <a:r>
              <a:rPr lang="en-US" b="1" dirty="0">
                <a:latin typeface="Arial" panose="020B0604020202020204" pitchFamily="34" charset="0"/>
                <a:cs typeface="Arial" panose="020B0604020202020204" pitchFamily="34" charset="0"/>
              </a:rPr>
              <a:t>Rezone </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Rezone to accommodate the shortfall </a:t>
            </a:r>
            <a:r>
              <a:rPr lang="en-US" u="sng" dirty="0">
                <a:latin typeface="Arial" panose="020B0604020202020204" pitchFamily="34" charset="0"/>
                <a:cs typeface="Arial" panose="020B0604020202020204" pitchFamily="34" charset="0"/>
              </a:rPr>
              <a:t>180 days </a:t>
            </a:r>
            <a:r>
              <a:rPr lang="en-US" dirty="0">
                <a:latin typeface="Arial" panose="020B0604020202020204" pitchFamily="34" charset="0"/>
                <a:cs typeface="Arial" panose="020B0604020202020204" pitchFamily="34" charset="0"/>
              </a:rPr>
              <a:t>after the approval of the development which created a shortfall or identify additional </a:t>
            </a:r>
            <a:r>
              <a:rPr lang="en-US" dirty="0" smtClean="0">
                <a:latin typeface="Arial" panose="020B0604020202020204" pitchFamily="34" charset="0"/>
                <a:cs typeface="Arial" panose="020B0604020202020204" pitchFamily="34" charset="0"/>
              </a:rPr>
              <a:t>sites</a:t>
            </a:r>
          </a:p>
          <a:p>
            <a:pPr marL="0" lvl="0" indent="0">
              <a:buNone/>
            </a:pPr>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599ABEA4-7DA5-C94D-A79D-7A35DA2C1634}"/>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5" name="TextBox 4">
            <a:extLst>
              <a:ext uri="{FF2B5EF4-FFF2-40B4-BE49-F238E27FC236}">
                <a16:creationId xmlns="" xmlns:a16="http://schemas.microsoft.com/office/drawing/2014/main" id="{7606ADAA-184B-D543-8503-20B27829DACF}"/>
              </a:ext>
            </a:extLst>
          </p:cNvPr>
          <p:cNvSpPr txBox="1"/>
          <p:nvPr/>
        </p:nvSpPr>
        <p:spPr>
          <a:xfrm>
            <a:off x="3048000"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Tree>
    <p:extLst>
      <p:ext uri="{BB962C8B-B14F-4D97-AF65-F5344CB8AC3E}">
        <p14:creationId xmlns:p14="http://schemas.microsoft.com/office/powerpoint/2010/main" val="793764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What’s a Zoning Target?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457200" indent="-457200" algn="l">
              <a:buFont typeface="Arial" panose="020B0604020202020204" pitchFamily="34" charset="0"/>
              <a:buChar char="•"/>
            </a:pPr>
            <a:r>
              <a:rPr lang="en-US" dirty="0" smtClean="0">
                <a:latin typeface="Arial" panose="020B0604020202020204" pitchFamily="34" charset="0"/>
                <a:cs typeface="Arial" panose="020B0604020202020204" pitchFamily="34" charset="0"/>
              </a:rPr>
              <a:t>A plan to include additional housing sites/units above the baseline RHNA number</a:t>
            </a:r>
          </a:p>
          <a:p>
            <a:pPr marL="457200" indent="-457200" algn="l">
              <a:buFont typeface="Arial" panose="020B0604020202020204" pitchFamily="34" charset="0"/>
              <a:buChar char="•"/>
            </a:pPr>
            <a:r>
              <a:rPr lang="en-US" dirty="0" smtClean="0">
                <a:latin typeface="Arial" panose="020B0604020202020204" pitchFamily="34" charset="0"/>
                <a:cs typeface="Arial" panose="020B0604020202020204" pitchFamily="34" charset="0"/>
              </a:rPr>
              <a:t>Unless </a:t>
            </a:r>
            <a:r>
              <a:rPr lang="en-US" dirty="0">
                <a:latin typeface="Arial" panose="020B0604020202020204" pitchFamily="34" charset="0"/>
                <a:cs typeface="Arial" panose="020B0604020202020204" pitchFamily="34" charset="0"/>
              </a:rPr>
              <a:t>jurisdictions have more sites in their Housing Element inventory than the minimum required, they may fall out of compliance </a:t>
            </a:r>
            <a:r>
              <a:rPr lang="en-US" dirty="0" smtClean="0">
                <a:latin typeface="Arial" panose="020B0604020202020204" pitchFamily="34" charset="0"/>
                <a:cs typeface="Arial" panose="020B0604020202020204" pitchFamily="34" charset="0"/>
              </a:rPr>
              <a:t>if they: </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Reduce a site’s residential density, or </a:t>
            </a:r>
          </a:p>
          <a:p>
            <a:pPr lvl="1"/>
            <a:r>
              <a:rPr lang="en-US" dirty="0">
                <a:latin typeface="Arial" panose="020B0604020202020204" pitchFamily="34" charset="0"/>
                <a:cs typeface="Arial" panose="020B0604020202020204" pitchFamily="34" charset="0"/>
              </a:rPr>
              <a:t>Approve </a:t>
            </a:r>
            <a:r>
              <a:rPr lang="en-US" dirty="0" smtClean="0">
                <a:latin typeface="Arial" panose="020B0604020202020204" pitchFamily="34" charset="0"/>
                <a:cs typeface="Arial" panose="020B0604020202020204" pitchFamily="34" charset="0"/>
              </a:rPr>
              <a:t>new projects with </a:t>
            </a:r>
            <a:r>
              <a:rPr lang="en-US" dirty="0">
                <a:latin typeface="Arial" panose="020B0604020202020204" pitchFamily="34" charset="0"/>
                <a:cs typeface="Arial" panose="020B0604020202020204" pitchFamily="34" charset="0"/>
              </a:rPr>
              <a:t>fewer </a:t>
            </a:r>
            <a:r>
              <a:rPr lang="en-US" dirty="0" smtClean="0">
                <a:latin typeface="Arial" panose="020B0604020202020204" pitchFamily="34" charset="0"/>
                <a:cs typeface="Arial" panose="020B0604020202020204" pitchFamily="34" charset="0"/>
              </a:rPr>
              <a:t>units/higher </a:t>
            </a:r>
            <a:r>
              <a:rPr lang="en-US" dirty="0">
                <a:latin typeface="Arial" panose="020B0604020202020204" pitchFamily="34" charset="0"/>
                <a:cs typeface="Arial" panose="020B0604020202020204" pitchFamily="34" charset="0"/>
              </a:rPr>
              <a:t>income units than stated in the Housing </a:t>
            </a:r>
            <a:r>
              <a:rPr lang="en-US" dirty="0" smtClean="0">
                <a:latin typeface="Arial" panose="020B0604020202020204" pitchFamily="34" charset="0"/>
                <a:cs typeface="Arial" panose="020B0604020202020204" pitchFamily="34" charset="0"/>
              </a:rPr>
              <a:t>Element</a:t>
            </a:r>
            <a:endParaRPr lang="en-US" dirty="0">
              <a:latin typeface="Arial" panose="020B0604020202020204" pitchFamily="34" charset="0"/>
              <a:cs typeface="Arial" panose="020B0604020202020204" pitchFamily="34" charset="0"/>
            </a:endParaRPr>
          </a:p>
          <a:p>
            <a:pPr marL="0" indent="0">
              <a:buNone/>
            </a:pPr>
            <a:r>
              <a:rPr lang="en-US" b="1" i="1" dirty="0" smtClean="0">
                <a:latin typeface="Arial" panose="020B0604020202020204" pitchFamily="34" charset="0"/>
                <a:cs typeface="Arial" panose="020B0604020202020204" pitchFamily="34" charset="0"/>
              </a:rPr>
              <a:t>Some developments </a:t>
            </a:r>
            <a:r>
              <a:rPr lang="en-US" b="1" i="1" dirty="0">
                <a:latin typeface="Arial" panose="020B0604020202020204" pitchFamily="34" charset="0"/>
                <a:cs typeface="Arial" panose="020B0604020202020204" pitchFamily="34" charset="0"/>
              </a:rPr>
              <a:t>will </a:t>
            </a:r>
            <a:r>
              <a:rPr lang="en-US" b="1" i="1" dirty="0" smtClean="0">
                <a:latin typeface="Arial" panose="020B0604020202020204" pitchFamily="34" charset="0"/>
                <a:cs typeface="Arial" panose="020B0604020202020204" pitchFamily="34" charset="0"/>
              </a:rPr>
              <a:t>likely have </a:t>
            </a:r>
            <a:r>
              <a:rPr lang="en-US" b="1" i="1" dirty="0">
                <a:latin typeface="Arial" panose="020B0604020202020204" pitchFamily="34" charset="0"/>
                <a:cs typeface="Arial" panose="020B0604020202020204" pitchFamily="34" charset="0"/>
              </a:rPr>
              <a:t>fewer affordable units than </a:t>
            </a:r>
            <a:r>
              <a:rPr lang="en-US" b="1" i="1" dirty="0" smtClean="0">
                <a:latin typeface="Arial" panose="020B0604020202020204" pitchFamily="34" charset="0"/>
                <a:cs typeface="Arial" panose="020B0604020202020204" pitchFamily="34" charset="0"/>
              </a:rPr>
              <a:t>assumed </a:t>
            </a:r>
            <a:r>
              <a:rPr lang="en-US" b="1" i="1" dirty="0">
                <a:latin typeface="Arial" panose="020B0604020202020204" pitchFamily="34" charset="0"/>
                <a:cs typeface="Arial" panose="020B0604020202020204" pitchFamily="34" charset="0"/>
              </a:rPr>
              <a:t>in </a:t>
            </a:r>
            <a:r>
              <a:rPr lang="en-US" b="1" i="1" dirty="0" smtClean="0">
                <a:latin typeface="Arial" panose="020B0604020202020204" pitchFamily="34" charset="0"/>
                <a:cs typeface="Arial" panose="020B0604020202020204" pitchFamily="34" charset="0"/>
              </a:rPr>
              <a:t>the Housing </a:t>
            </a:r>
            <a:r>
              <a:rPr lang="en-US" b="1" i="1" dirty="0">
                <a:latin typeface="Arial" panose="020B0604020202020204" pitchFamily="34" charset="0"/>
                <a:cs typeface="Arial" panose="020B0604020202020204" pitchFamily="34" charset="0"/>
              </a:rPr>
              <a:t>Element, a buffer </a:t>
            </a:r>
            <a:r>
              <a:rPr lang="en-US" b="1" i="1" dirty="0" smtClean="0">
                <a:latin typeface="Arial" panose="020B0604020202020204" pitchFamily="34" charset="0"/>
                <a:cs typeface="Arial" panose="020B0604020202020204" pitchFamily="34" charset="0"/>
              </a:rPr>
              <a:t>is </a:t>
            </a:r>
            <a:r>
              <a:rPr lang="en-US" b="1" i="1" dirty="0" smtClean="0">
                <a:latin typeface="Arial" panose="020B0604020202020204" pitchFamily="34" charset="0"/>
                <a:cs typeface="Arial" panose="020B0604020202020204" pitchFamily="34" charset="0"/>
              </a:rPr>
              <a:t>makes for good planning to </a:t>
            </a:r>
            <a:r>
              <a:rPr lang="en-US" b="1" i="1" dirty="0" smtClean="0">
                <a:latin typeface="Arial" panose="020B0604020202020204" pitchFamily="34" charset="0"/>
                <a:cs typeface="Arial" panose="020B0604020202020204" pitchFamily="34" charset="0"/>
              </a:rPr>
              <a:t>account for the shortfall</a:t>
            </a:r>
            <a:endParaRPr lang="en-US" b="1"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dirty="0">
              <a:solidFill>
                <a:schemeClr val="tx1">
                  <a:lumMod val="75000"/>
                  <a:lumOff val="25000"/>
                </a:schemeClr>
              </a:solidFill>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endParaRPr lang="en-US"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 xmlns:a16="http://schemas.microsoft.com/office/drawing/2014/main" id="{D6E5EA34-18C9-9F49-B947-47F63D24E525}"/>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8" name="TextBox 7">
            <a:extLst>
              <a:ext uri="{FF2B5EF4-FFF2-40B4-BE49-F238E27FC236}">
                <a16:creationId xmlns="" xmlns:a16="http://schemas.microsoft.com/office/drawing/2014/main" id="{6ADF4A7D-E4C5-3A45-B6F5-DDED431F9DE3}"/>
              </a:ext>
            </a:extLst>
          </p:cNvPr>
          <p:cNvSpPr txBox="1"/>
          <p:nvPr/>
        </p:nvSpPr>
        <p:spPr>
          <a:xfrm>
            <a:off x="3188795" y="6297780"/>
            <a:ext cx="2286000" cy="338554"/>
          </a:xfrm>
          <a:prstGeom prst="rect">
            <a:avLst/>
          </a:prstGeom>
          <a:noFill/>
        </p:spPr>
        <p:txBody>
          <a:bodyPr wrap="square" rtlCol="0">
            <a:spAutoFit/>
          </a:bodyPr>
          <a:lstStyle/>
          <a:p>
            <a:r>
              <a:rPr lang="en-US" sz="1600" dirty="0">
                <a:solidFill>
                  <a:srgbClr val="6F8F30"/>
                </a:solidFill>
                <a:latin typeface="Times New Roman" panose="02020603050405020304" pitchFamily="18" charset="0"/>
                <a:cs typeface="Times New Roman" panose="02020603050405020304" pitchFamily="18" charset="0"/>
              </a:rPr>
              <a:t>Town of Portola Valley</a:t>
            </a:r>
          </a:p>
        </p:txBody>
      </p:sp>
    </p:spTree>
    <p:extLst>
      <p:ext uri="{BB962C8B-B14F-4D97-AF65-F5344CB8AC3E}">
        <p14:creationId xmlns:p14="http://schemas.microsoft.com/office/powerpoint/2010/main" val="408087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RHNA </a:t>
            </a:r>
            <a:r>
              <a:rPr lang="en-US" dirty="0" smtClean="0">
                <a:latin typeface="Arial" panose="020B0604020202020204" pitchFamily="34" charset="0"/>
                <a:cs typeface="Arial" panose="020B0604020202020204" pitchFamily="34" charset="0"/>
              </a:rPr>
              <a:t>Zoning Target = Smart Budgeting</a:t>
            </a:r>
            <a:endParaRPr lang="en-US"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36084" y="1703669"/>
            <a:ext cx="7671832" cy="4319025"/>
          </a:xfrm>
        </p:spPr>
      </p:pic>
    </p:spTree>
    <p:extLst>
      <p:ext uri="{BB962C8B-B14F-4D97-AF65-F5344CB8AC3E}">
        <p14:creationId xmlns:p14="http://schemas.microsoft.com/office/powerpoint/2010/main" val="237240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rial" panose="020B0604020202020204" pitchFamily="34" charset="0"/>
                <a:cs typeface="Arial" panose="020B0604020202020204" pitchFamily="34" charset="0"/>
              </a:rPr>
              <a:t>How </a:t>
            </a:r>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W</a:t>
            </a:r>
            <a:r>
              <a:rPr lang="en-US" sz="3600" dirty="0" smtClean="0">
                <a:latin typeface="Arial" panose="020B0604020202020204" pitchFamily="34" charset="0"/>
                <a:cs typeface="Arial" panose="020B0604020202020204" pitchFamily="34" charset="0"/>
              </a:rPr>
              <a:t>e Think </a:t>
            </a:r>
            <a:r>
              <a:rPr lang="en-US" sz="3600" dirty="0">
                <a:latin typeface="Arial" panose="020B0604020202020204" pitchFamily="34" charset="0"/>
                <a:cs typeface="Arial" panose="020B0604020202020204" pitchFamily="34" charset="0"/>
              </a:rPr>
              <a:t>A</a:t>
            </a:r>
            <a:r>
              <a:rPr lang="en-US" sz="3600" dirty="0" smtClean="0">
                <a:latin typeface="Arial" panose="020B0604020202020204" pitchFamily="34" charset="0"/>
                <a:cs typeface="Arial" panose="020B0604020202020204" pitchFamily="34" charset="0"/>
              </a:rPr>
              <a:t>bout </a:t>
            </a:r>
            <a:r>
              <a:rPr lang="en-US" sz="3600" dirty="0" smtClean="0">
                <a:latin typeface="Arial" panose="020B0604020202020204" pitchFamily="34" charset="0"/>
                <a:cs typeface="Arial" panose="020B0604020202020204" pitchFamily="34" charset="0"/>
              </a:rPr>
              <a:t>the Zoning Target Moving Forward?</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457200" indent="-457200"/>
            <a:r>
              <a:rPr lang="en-US" dirty="0">
                <a:solidFill>
                  <a:schemeClr val="tx1">
                    <a:lumMod val="75000"/>
                    <a:lumOff val="25000"/>
                  </a:schemeClr>
                </a:solidFill>
                <a:latin typeface="Arial" panose="020B0604020202020204" pitchFamily="34" charset="0"/>
                <a:cs typeface="Arial" panose="020B0604020202020204" pitchFamily="34" charset="0"/>
              </a:rPr>
              <a:t>To reduce the likelihood of having to </a:t>
            </a:r>
            <a:r>
              <a:rPr lang="en-US" dirty="0" smtClean="0">
                <a:solidFill>
                  <a:schemeClr val="tx1">
                    <a:lumMod val="75000"/>
                    <a:lumOff val="25000"/>
                  </a:schemeClr>
                </a:solidFill>
                <a:latin typeface="Arial" panose="020B0604020202020204" pitchFamily="34" charset="0"/>
                <a:cs typeface="Arial" panose="020B0604020202020204" pitchFamily="34" charset="0"/>
              </a:rPr>
              <a:t>rezone (and maintain local control):</a:t>
            </a:r>
          </a:p>
          <a:p>
            <a:pPr marL="857250" lvl="1" indent="-457200"/>
            <a:r>
              <a:rPr lang="en-US" dirty="0" smtClean="0">
                <a:solidFill>
                  <a:schemeClr val="tx1">
                    <a:lumMod val="75000"/>
                    <a:lumOff val="25000"/>
                  </a:schemeClr>
                </a:solidFill>
                <a:latin typeface="Arial" panose="020B0604020202020204" pitchFamily="34" charset="0"/>
                <a:cs typeface="Arial" panose="020B0604020202020204" pitchFamily="34" charset="0"/>
              </a:rPr>
              <a:t>Plan for some additional units</a:t>
            </a:r>
          </a:p>
          <a:p>
            <a:pPr marL="857250" lvl="1" indent="-457200"/>
            <a:r>
              <a:rPr lang="en-US" dirty="0" smtClean="0">
                <a:solidFill>
                  <a:schemeClr val="tx1">
                    <a:lumMod val="75000"/>
                    <a:lumOff val="25000"/>
                  </a:schemeClr>
                </a:solidFill>
                <a:latin typeface="Arial" panose="020B0604020202020204" pitchFamily="34" charset="0"/>
                <a:cs typeface="Arial" panose="020B0604020202020204" pitchFamily="34" charset="0"/>
              </a:rPr>
              <a:t>We want our approach to align with our sites approach in conjunction with other Housing Element policies</a:t>
            </a:r>
          </a:p>
          <a:p>
            <a:pPr marL="857250" lvl="1" indent="-457200"/>
            <a:endParaRPr lang="en-US"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599ABEA4-7DA5-C94D-A79D-7A35DA2C1634}"/>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5" name="TextBox 4">
            <a:extLst>
              <a:ext uri="{FF2B5EF4-FFF2-40B4-BE49-F238E27FC236}">
                <a16:creationId xmlns="" xmlns:a16="http://schemas.microsoft.com/office/drawing/2014/main" id="{7606ADAA-184B-D543-8503-20B27829DACF}"/>
              </a:ext>
            </a:extLst>
          </p:cNvPr>
          <p:cNvSpPr txBox="1"/>
          <p:nvPr/>
        </p:nvSpPr>
        <p:spPr>
          <a:xfrm>
            <a:off x="3048000"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Tree>
    <p:extLst>
      <p:ext uri="{BB962C8B-B14F-4D97-AF65-F5344CB8AC3E}">
        <p14:creationId xmlns:p14="http://schemas.microsoft.com/office/powerpoint/2010/main" val="1925998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Zoning Target: How To</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en-US" dirty="0">
                <a:latin typeface="Arial" panose="020B0604020202020204" pitchFamily="34" charset="0"/>
                <a:cs typeface="Arial" panose="020B0604020202020204" pitchFamily="34" charset="0"/>
              </a:rPr>
              <a:t>A jurisdiction can provide a buffer for the RHNA in multiple ways, the most </a:t>
            </a:r>
            <a:r>
              <a:rPr lang="en-US" dirty="0" smtClean="0">
                <a:latin typeface="Arial" panose="020B0604020202020204" pitchFamily="34" charset="0"/>
                <a:cs typeface="Arial" panose="020B0604020202020204" pitchFamily="34" charset="0"/>
              </a:rPr>
              <a:t>common?  Including </a:t>
            </a:r>
            <a:r>
              <a:rPr lang="en-US" dirty="0">
                <a:latin typeface="Arial" panose="020B0604020202020204" pitchFamily="34" charset="0"/>
                <a:cs typeface="Arial" panose="020B0604020202020204" pitchFamily="34" charset="0"/>
              </a:rPr>
              <a:t>more sites than </a:t>
            </a:r>
            <a:r>
              <a:rPr lang="en-US" dirty="0" smtClean="0">
                <a:latin typeface="Arial" panose="020B0604020202020204" pitchFamily="34" charset="0"/>
                <a:cs typeface="Arial" panose="020B0604020202020204" pitchFamily="34" charset="0"/>
              </a:rPr>
              <a:t>necessary in the housing sites inventory.</a:t>
            </a:r>
          </a:p>
          <a:p>
            <a:pPr lvl="1"/>
            <a:r>
              <a:rPr lang="en-US" dirty="0" smtClean="0">
                <a:latin typeface="Arial" panose="020B0604020202020204" pitchFamily="34" charset="0"/>
                <a:cs typeface="Arial" panose="020B0604020202020204" pitchFamily="34" charset="0"/>
              </a:rPr>
              <a:t>Other </a:t>
            </a:r>
            <a:r>
              <a:rPr lang="en-US" dirty="0" smtClean="0">
                <a:latin typeface="Arial" panose="020B0604020202020204" pitchFamily="34" charset="0"/>
                <a:cs typeface="Arial" panose="020B0604020202020204" pitchFamily="34" charset="0"/>
              </a:rPr>
              <a:t>ways: Be </a:t>
            </a:r>
            <a:r>
              <a:rPr lang="en-US" dirty="0">
                <a:latin typeface="Arial" panose="020B0604020202020204" pitchFamily="34" charset="0"/>
                <a:cs typeface="Arial" panose="020B0604020202020204" pitchFamily="34" charset="0"/>
              </a:rPr>
              <a:t>conservative about the capacities of sites in the </a:t>
            </a:r>
            <a:r>
              <a:rPr lang="en-US" dirty="0" smtClean="0">
                <a:latin typeface="Arial" panose="020B0604020202020204" pitchFamily="34" charset="0"/>
                <a:cs typeface="Arial" panose="020B0604020202020204" pitchFamily="34" charset="0"/>
              </a:rPr>
              <a:t>inventory, </a:t>
            </a:r>
            <a:r>
              <a:rPr lang="en-US" dirty="0">
                <a:latin typeface="Arial" panose="020B0604020202020204" pitchFamily="34" charset="0"/>
                <a:cs typeface="Arial" panose="020B0604020202020204" pitchFamily="34" charset="0"/>
              </a:rPr>
              <a:t>or rezoning sites to a density above what is needed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Zoning </a:t>
            </a:r>
            <a:r>
              <a:rPr lang="en-US" dirty="0" smtClean="0">
                <a:latin typeface="Arial" panose="020B0604020202020204" pitchFamily="34" charset="0"/>
                <a:cs typeface="Arial" panose="020B0604020202020204" pitchFamily="34" charset="0"/>
              </a:rPr>
              <a:t>targets give </a:t>
            </a:r>
            <a:r>
              <a:rPr lang="en-US" dirty="0">
                <a:latin typeface="Arial" panose="020B0604020202020204" pitchFamily="34" charset="0"/>
                <a:cs typeface="Arial" panose="020B0604020202020204" pitchFamily="34" charset="0"/>
              </a:rPr>
              <a:t>jurisdictions needed flexibility over the </a:t>
            </a:r>
            <a:r>
              <a:rPr lang="en-US" dirty="0" smtClean="0">
                <a:latin typeface="Arial" panose="020B0604020202020204" pitchFamily="34" charset="0"/>
                <a:cs typeface="Arial" panose="020B0604020202020204" pitchFamily="34" charset="0"/>
              </a:rPr>
              <a:t>course of the Housing Element cycle to </a:t>
            </a:r>
            <a:r>
              <a:rPr lang="en-US" dirty="0">
                <a:latin typeface="Arial" panose="020B0604020202020204" pitchFamily="34" charset="0"/>
                <a:cs typeface="Arial" panose="020B0604020202020204" pitchFamily="34" charset="0"/>
              </a:rPr>
              <a:t>stay in compliance with the </a:t>
            </a:r>
            <a:r>
              <a:rPr lang="en-US" dirty="0" smtClean="0">
                <a:latin typeface="Arial" panose="020B0604020202020204" pitchFamily="34" charset="0"/>
                <a:cs typeface="Arial" panose="020B0604020202020204" pitchFamily="34" charset="0"/>
              </a:rPr>
              <a:t>law</a:t>
            </a:r>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599ABEA4-7DA5-C94D-A79D-7A35DA2C1634}"/>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5" name="TextBox 4">
            <a:extLst>
              <a:ext uri="{FF2B5EF4-FFF2-40B4-BE49-F238E27FC236}">
                <a16:creationId xmlns="" xmlns:a16="http://schemas.microsoft.com/office/drawing/2014/main" id="{7606ADAA-184B-D543-8503-20B27829DACF}"/>
              </a:ext>
            </a:extLst>
          </p:cNvPr>
          <p:cNvSpPr txBox="1"/>
          <p:nvPr/>
        </p:nvSpPr>
        <p:spPr>
          <a:xfrm>
            <a:off x="3048000"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Tree>
    <p:extLst>
      <p:ext uri="{BB962C8B-B14F-4D97-AF65-F5344CB8AC3E}">
        <p14:creationId xmlns:p14="http://schemas.microsoft.com/office/powerpoint/2010/main" val="1580203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RHNA Shortfall Scenario</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Arial" panose="020B0604020202020204" pitchFamily="34" charset="0"/>
                <a:cs typeface="Arial" panose="020B0604020202020204" pitchFamily="34" charset="0"/>
              </a:rPr>
              <a:t>Some sites in a jurisdiction’s housing sites  inventory won’t produce </a:t>
            </a:r>
            <a:r>
              <a:rPr lang="en-US" dirty="0">
                <a:latin typeface="Arial" panose="020B0604020202020204" pitchFamily="34" charset="0"/>
                <a:cs typeface="Arial" panose="020B0604020202020204" pitchFamily="34" charset="0"/>
              </a:rPr>
              <a:t>enough </a:t>
            </a:r>
            <a:r>
              <a:rPr lang="en-US" dirty="0" smtClean="0">
                <a:latin typeface="Arial" panose="020B0604020202020204" pitchFamily="34" charset="0"/>
                <a:cs typeface="Arial" panose="020B0604020202020204" pitchFamily="34" charset="0"/>
              </a:rPr>
              <a:t>affordable housing;  the zoning target gives flexibility to </a:t>
            </a:r>
            <a:r>
              <a:rPr lang="en-US" dirty="0">
                <a:latin typeface="Arial" panose="020B0604020202020204" pitchFamily="34" charset="0"/>
                <a:cs typeface="Arial" panose="020B0604020202020204" pitchFamily="34" charset="0"/>
              </a:rPr>
              <a:t>make up the difference. For example: </a:t>
            </a:r>
          </a:p>
          <a:p>
            <a:pPr lvl="1"/>
            <a:r>
              <a:rPr lang="en-US" i="1" dirty="0" smtClean="0">
                <a:latin typeface="Arial" panose="020B0604020202020204" pitchFamily="34" charset="0"/>
                <a:cs typeface="Arial" panose="020B0604020202020204" pitchFamily="34" charset="0"/>
              </a:rPr>
              <a:t>A jurisdiction </a:t>
            </a:r>
            <a:r>
              <a:rPr lang="en-US" i="1" dirty="0">
                <a:latin typeface="Arial" panose="020B0604020202020204" pitchFamily="34" charset="0"/>
                <a:cs typeface="Arial" panose="020B0604020202020204" pitchFamily="34" charset="0"/>
              </a:rPr>
              <a:t>listed a </a:t>
            </a:r>
            <a:r>
              <a:rPr lang="en-US" i="1" dirty="0" smtClean="0">
                <a:latin typeface="Arial" panose="020B0604020202020204" pitchFamily="34" charset="0"/>
                <a:cs typeface="Arial" panose="020B0604020202020204" pitchFamily="34" charset="0"/>
              </a:rPr>
              <a:t>1-</a:t>
            </a:r>
            <a:r>
              <a:rPr lang="en-US" i="1" dirty="0" smtClean="0">
                <a:latin typeface="Arial" panose="020B0604020202020204" pitchFamily="34" charset="0"/>
                <a:cs typeface="Arial" panose="020B0604020202020204" pitchFamily="34" charset="0"/>
              </a:rPr>
              <a:t>acre </a:t>
            </a:r>
            <a:r>
              <a:rPr lang="en-US" i="1" dirty="0">
                <a:latin typeface="Arial" panose="020B0604020202020204" pitchFamily="34" charset="0"/>
                <a:cs typeface="Arial" panose="020B0604020202020204" pitchFamily="34" charset="0"/>
              </a:rPr>
              <a:t>site, zoned at </a:t>
            </a:r>
            <a:r>
              <a:rPr lang="en-US" i="1" dirty="0" smtClean="0">
                <a:latin typeface="Arial" panose="020B0604020202020204" pitchFamily="34" charset="0"/>
                <a:cs typeface="Arial" panose="020B0604020202020204" pitchFamily="34" charset="0"/>
              </a:rPr>
              <a:t>20 </a:t>
            </a:r>
            <a:r>
              <a:rPr lang="en-US" i="1" dirty="0">
                <a:latin typeface="Arial" panose="020B0604020202020204" pitchFamily="34" charset="0"/>
                <a:cs typeface="Arial" panose="020B0604020202020204" pitchFamily="34" charset="0"/>
              </a:rPr>
              <a:t>units per acre. The jurisdiction </a:t>
            </a:r>
            <a:r>
              <a:rPr lang="en-US" i="1" dirty="0" smtClean="0">
                <a:latin typeface="Arial" panose="020B0604020202020204" pitchFamily="34" charset="0"/>
                <a:cs typeface="Arial" panose="020B0604020202020204" pitchFamily="34" charset="0"/>
              </a:rPr>
              <a:t>assumed all </a:t>
            </a:r>
            <a:r>
              <a:rPr lang="en-US" i="1" dirty="0">
                <a:latin typeface="Arial" panose="020B0604020202020204" pitchFamily="34" charset="0"/>
                <a:cs typeface="Arial" panose="020B0604020202020204" pitchFamily="34" charset="0"/>
              </a:rPr>
              <a:t>2</a:t>
            </a:r>
            <a:r>
              <a:rPr lang="en-US" i="1" dirty="0" smtClean="0">
                <a:latin typeface="Arial" panose="020B0604020202020204" pitchFamily="34" charset="0"/>
                <a:cs typeface="Arial" panose="020B0604020202020204" pitchFamily="34" charset="0"/>
              </a:rPr>
              <a:t>0 </a:t>
            </a:r>
            <a:r>
              <a:rPr lang="en-US" i="1" dirty="0">
                <a:latin typeface="Arial" panose="020B0604020202020204" pitchFamily="34" charset="0"/>
                <a:cs typeface="Arial" panose="020B0604020202020204" pitchFamily="34" charset="0"/>
              </a:rPr>
              <a:t>units were affordable.</a:t>
            </a:r>
            <a:endParaRPr lang="en-US" dirty="0">
              <a:latin typeface="Arial" panose="020B0604020202020204" pitchFamily="34" charset="0"/>
              <a:cs typeface="Arial" panose="020B0604020202020204" pitchFamily="34" charset="0"/>
            </a:endParaRPr>
          </a:p>
          <a:p>
            <a:pPr lvl="1"/>
            <a:r>
              <a:rPr lang="en-US" i="1" dirty="0">
                <a:latin typeface="Arial" panose="020B0604020202020204" pitchFamily="34" charset="0"/>
                <a:cs typeface="Arial" panose="020B0604020202020204" pitchFamily="34" charset="0"/>
              </a:rPr>
              <a:t>A few years after the adopting the Housing Element, the jurisdiction gets a proposal for </a:t>
            </a:r>
            <a:r>
              <a:rPr lang="en-US" i="1" dirty="0" smtClean="0">
                <a:latin typeface="Arial" panose="020B0604020202020204" pitchFamily="34" charset="0"/>
                <a:cs typeface="Arial" panose="020B0604020202020204" pitchFamily="34" charset="0"/>
              </a:rPr>
              <a:t>20 </a:t>
            </a:r>
            <a:r>
              <a:rPr lang="en-US" i="1" dirty="0">
                <a:latin typeface="Arial" panose="020B0604020202020204" pitchFamily="34" charset="0"/>
                <a:cs typeface="Arial" panose="020B0604020202020204" pitchFamily="34" charset="0"/>
              </a:rPr>
              <a:t>units on the site, but only 5 of those units are affordable. </a:t>
            </a:r>
            <a:endParaRPr lang="en-US" dirty="0">
              <a:latin typeface="Arial" panose="020B0604020202020204" pitchFamily="34" charset="0"/>
              <a:cs typeface="Arial" panose="020B0604020202020204" pitchFamily="34" charset="0"/>
            </a:endParaRPr>
          </a:p>
          <a:p>
            <a:pPr lvl="1"/>
            <a:r>
              <a:rPr lang="en-US" i="1" dirty="0">
                <a:latin typeface="Arial" panose="020B0604020202020204" pitchFamily="34" charset="0"/>
                <a:cs typeface="Arial" panose="020B0604020202020204" pitchFamily="34" charset="0"/>
              </a:rPr>
              <a:t>Unless the jurisdiction </a:t>
            </a:r>
            <a:r>
              <a:rPr lang="en-US" i="1" dirty="0" smtClean="0">
                <a:latin typeface="Arial" panose="020B0604020202020204" pitchFamily="34" charset="0"/>
                <a:cs typeface="Arial" panose="020B0604020202020204" pitchFamily="34" charset="0"/>
              </a:rPr>
              <a:t>has a </a:t>
            </a:r>
            <a:r>
              <a:rPr lang="en-US" i="1" dirty="0">
                <a:latin typeface="Arial" panose="020B0604020202020204" pitchFamily="34" charset="0"/>
                <a:cs typeface="Arial" panose="020B0604020202020204" pitchFamily="34" charset="0"/>
              </a:rPr>
              <a:t>buffer, there would be a shortfall of </a:t>
            </a:r>
            <a:r>
              <a:rPr lang="en-US" i="1" dirty="0" smtClean="0">
                <a:latin typeface="Arial" panose="020B0604020202020204" pitchFamily="34" charset="0"/>
                <a:cs typeface="Arial" panose="020B0604020202020204" pitchFamily="34" charset="0"/>
              </a:rPr>
              <a:t>15 </a:t>
            </a:r>
            <a:r>
              <a:rPr lang="en-US" i="1" dirty="0">
                <a:latin typeface="Arial" panose="020B0604020202020204" pitchFamily="34" charset="0"/>
                <a:cs typeface="Arial" panose="020B0604020202020204" pitchFamily="34" charset="0"/>
              </a:rPr>
              <a:t>affordable units and the jurisdiction would need to rezone or show additional capacity somewhere else. </a:t>
            </a:r>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599ABEA4-7DA5-C94D-A79D-7A35DA2C1634}"/>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5" name="TextBox 4">
            <a:extLst>
              <a:ext uri="{FF2B5EF4-FFF2-40B4-BE49-F238E27FC236}">
                <a16:creationId xmlns="" xmlns:a16="http://schemas.microsoft.com/office/drawing/2014/main" id="{7606ADAA-184B-D543-8503-20B27829DACF}"/>
              </a:ext>
            </a:extLst>
          </p:cNvPr>
          <p:cNvSpPr txBox="1"/>
          <p:nvPr/>
        </p:nvSpPr>
        <p:spPr>
          <a:xfrm>
            <a:off x="3048000"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Tree>
    <p:extLst>
      <p:ext uri="{BB962C8B-B14F-4D97-AF65-F5344CB8AC3E}">
        <p14:creationId xmlns:p14="http://schemas.microsoft.com/office/powerpoint/2010/main" val="3301886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Questions on Zoning Target?</a:t>
            </a:r>
            <a:endParaRPr lang="en-US" sz="36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599ABEA4-7DA5-C94D-A79D-7A35DA2C1634}"/>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5" name="TextBox 4">
            <a:extLst>
              <a:ext uri="{FF2B5EF4-FFF2-40B4-BE49-F238E27FC236}">
                <a16:creationId xmlns="" xmlns:a16="http://schemas.microsoft.com/office/drawing/2014/main" id="{7606ADAA-184B-D543-8503-20B27829DACF}"/>
              </a:ext>
            </a:extLst>
          </p:cNvPr>
          <p:cNvSpPr txBox="1"/>
          <p:nvPr/>
        </p:nvSpPr>
        <p:spPr>
          <a:xfrm>
            <a:off x="3048000"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Tree>
    <p:extLst>
      <p:ext uri="{BB962C8B-B14F-4D97-AF65-F5344CB8AC3E}">
        <p14:creationId xmlns:p14="http://schemas.microsoft.com/office/powerpoint/2010/main" val="3801854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No Net Loss Law Cont.</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Arial" panose="020B0604020202020204" pitchFamily="34" charset="0"/>
                <a:cs typeface="Arial" panose="020B0604020202020204" pitchFamily="34" charset="0"/>
              </a:rPr>
              <a:t>If </a:t>
            </a:r>
            <a:r>
              <a:rPr lang="en-US" dirty="0">
                <a:latin typeface="Arial" panose="020B0604020202020204" pitchFamily="34" charset="0"/>
                <a:cs typeface="Arial" panose="020B0604020202020204" pitchFamily="34" charset="0"/>
              </a:rPr>
              <a:t>the proposal has fewer units, or different affordability assumptions, jurisdictions must demonstrate</a:t>
            </a:r>
            <a:r>
              <a:rPr lang="en-US" dirty="0" smtClean="0">
                <a:latin typeface="Arial" panose="020B0604020202020204" pitchFamily="34" charset="0"/>
                <a:cs typeface="Arial" panose="020B0604020202020204" pitchFamily="34" charset="0"/>
              </a:rPr>
              <a:t>:</a:t>
            </a:r>
          </a:p>
          <a:p>
            <a:pPr lvl="1"/>
            <a:r>
              <a:rPr lang="en-US" b="1" dirty="0">
                <a:latin typeface="Arial" panose="020B0604020202020204" pitchFamily="34" charset="0"/>
                <a:cs typeface="Arial" panose="020B0604020202020204" pitchFamily="34" charset="0"/>
              </a:rPr>
              <a:t>Buffer</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That their Housing Element has enough of a buffer that there are still available sites;</a:t>
            </a:r>
          </a:p>
          <a:p>
            <a:pPr lvl="1"/>
            <a:r>
              <a:rPr lang="en-US" b="1" dirty="0">
                <a:latin typeface="Arial" panose="020B0604020202020204" pitchFamily="34" charset="0"/>
                <a:cs typeface="Arial" panose="020B0604020202020204" pitchFamily="34" charset="0"/>
              </a:rPr>
              <a:t>Higher than expected units </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That other developments identified in the Housing Element came in above the assumptions in the Housing Element; or</a:t>
            </a:r>
          </a:p>
          <a:p>
            <a:pPr lvl="1"/>
            <a:r>
              <a:rPr lang="en-US" b="1" dirty="0">
                <a:latin typeface="Arial" panose="020B0604020202020204" pitchFamily="34" charset="0"/>
                <a:cs typeface="Arial" panose="020B0604020202020204" pitchFamily="34" charset="0"/>
              </a:rPr>
              <a:t>Developments on sites not in the Housing Element </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That sites not identified in the Housing Element are moving forward with </a:t>
            </a:r>
            <a:r>
              <a:rPr lang="en-US" dirty="0" smtClean="0">
                <a:latin typeface="Arial" panose="020B0604020202020204" pitchFamily="34" charset="0"/>
                <a:cs typeface="Arial" panose="020B0604020202020204" pitchFamily="34" charset="0"/>
              </a:rPr>
              <a:t>housing</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599ABEA4-7DA5-C94D-A79D-7A35DA2C1634}"/>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5" name="TextBox 4">
            <a:extLst>
              <a:ext uri="{FF2B5EF4-FFF2-40B4-BE49-F238E27FC236}">
                <a16:creationId xmlns="" xmlns:a16="http://schemas.microsoft.com/office/drawing/2014/main" id="{7606ADAA-184B-D543-8503-20B27829DACF}"/>
              </a:ext>
            </a:extLst>
          </p:cNvPr>
          <p:cNvSpPr txBox="1"/>
          <p:nvPr/>
        </p:nvSpPr>
        <p:spPr>
          <a:xfrm>
            <a:off x="3048000"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Tree>
    <p:extLst>
      <p:ext uri="{BB962C8B-B14F-4D97-AF65-F5344CB8AC3E}">
        <p14:creationId xmlns:p14="http://schemas.microsoft.com/office/powerpoint/2010/main" val="2841891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171179-26EC-9749-A80B-53CCC11A3F24}"/>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Key Topics</a:t>
            </a:r>
          </a:p>
        </p:txBody>
      </p:sp>
      <p:sp>
        <p:nvSpPr>
          <p:cNvPr id="4" name="Rectangle 3">
            <a:extLst>
              <a:ext uri="{FF2B5EF4-FFF2-40B4-BE49-F238E27FC236}">
                <a16:creationId xmlns="" xmlns:a16="http://schemas.microsoft.com/office/drawing/2014/main" id="{EEF17D47-5FF6-DA4A-BB15-C04B3B942EF0}"/>
              </a:ext>
            </a:extLst>
          </p:cNvPr>
          <p:cNvSpPr/>
          <p:nvPr/>
        </p:nvSpPr>
        <p:spPr>
          <a:xfrm>
            <a:off x="1370943" y="1788647"/>
            <a:ext cx="6375838" cy="685800"/>
          </a:xfrm>
          <a:prstGeom prst="rect">
            <a:avLst/>
          </a:prstGeom>
          <a:solidFill>
            <a:srgbClr val="708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Housing Element Legal Framework </a:t>
            </a:r>
            <a:endParaRPr lang="en-US"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 xmlns:a16="http://schemas.microsoft.com/office/drawing/2014/main" id="{F57EFA8E-D22B-AC42-BF81-FAE8EE9B7E95}"/>
              </a:ext>
            </a:extLst>
          </p:cNvPr>
          <p:cNvSpPr/>
          <p:nvPr/>
        </p:nvSpPr>
        <p:spPr>
          <a:xfrm>
            <a:off x="1384081" y="2743200"/>
            <a:ext cx="6375838" cy="685800"/>
          </a:xfrm>
          <a:prstGeom prst="rect">
            <a:avLst/>
          </a:prstGeom>
          <a:solidFill>
            <a:srgbClr val="A2B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HCD Annual Housing Element </a:t>
            </a:r>
            <a:r>
              <a:rPr lang="en-US" dirty="0" smtClean="0">
                <a:latin typeface="Arial" panose="020B0604020202020204" pitchFamily="34" charset="0"/>
                <a:cs typeface="Arial" panose="020B0604020202020204" pitchFamily="34" charset="0"/>
              </a:rPr>
              <a:t>Reporting/No Net Loss Law</a:t>
            </a:r>
            <a:endParaRPr lang="en-US"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 xmlns:a16="http://schemas.microsoft.com/office/drawing/2014/main" id="{B7444CCA-AEE7-3346-AFC4-73F12C3002FC}"/>
              </a:ext>
            </a:extLst>
          </p:cNvPr>
          <p:cNvSpPr/>
          <p:nvPr/>
        </p:nvSpPr>
        <p:spPr>
          <a:xfrm>
            <a:off x="1370943" y="3697753"/>
            <a:ext cx="6375838" cy="685800"/>
          </a:xfrm>
          <a:prstGeom prst="rect">
            <a:avLst/>
          </a:prstGeom>
          <a:solidFill>
            <a:srgbClr val="D1DD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What is a Zoning Target?</a:t>
            </a: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 xmlns:a16="http://schemas.microsoft.com/office/drawing/2014/main" id="{599ABEA4-7DA5-C94D-A79D-7A35DA2C1634}"/>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3" name="TextBox 2">
            <a:extLst>
              <a:ext uri="{FF2B5EF4-FFF2-40B4-BE49-F238E27FC236}">
                <a16:creationId xmlns="" xmlns:a16="http://schemas.microsoft.com/office/drawing/2014/main" id="{7606ADAA-184B-D543-8503-20B27829DACF}"/>
              </a:ext>
            </a:extLst>
          </p:cNvPr>
          <p:cNvSpPr txBox="1"/>
          <p:nvPr/>
        </p:nvSpPr>
        <p:spPr>
          <a:xfrm>
            <a:off x="3048000"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
        <p:nvSpPr>
          <p:cNvPr id="8" name="Rectangle 7">
            <a:extLst>
              <a:ext uri="{FF2B5EF4-FFF2-40B4-BE49-F238E27FC236}">
                <a16:creationId xmlns="" xmlns:a16="http://schemas.microsoft.com/office/drawing/2014/main" id="{B7444CCA-AEE7-3346-AFC4-73F12C3002FC}"/>
              </a:ext>
            </a:extLst>
          </p:cNvPr>
          <p:cNvSpPr/>
          <p:nvPr/>
        </p:nvSpPr>
        <p:spPr>
          <a:xfrm>
            <a:off x="1370943" y="4648200"/>
            <a:ext cx="6375838" cy="685800"/>
          </a:xfrm>
          <a:prstGeom prst="rect">
            <a:avLst/>
          </a:prstGeom>
          <a:solidFill>
            <a:srgbClr val="6B78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How to Plan a Zoning Target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5005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15662"/>
          </a:xfrm>
        </p:spPr>
        <p:txBody>
          <a:bodyPr>
            <a:noAutofit/>
          </a:bodyPr>
          <a:lstStyle/>
          <a:p>
            <a:r>
              <a:rPr lang="en-US" sz="3600" dirty="0">
                <a:latin typeface="Arial" panose="020B0604020202020204" pitchFamily="34" charset="0"/>
                <a:cs typeface="Arial" panose="020B0604020202020204" pitchFamily="34" charset="0"/>
              </a:rPr>
              <a:t>Traditional State Tools for Seeking Housing Element Compliance</a:t>
            </a:r>
          </a:p>
        </p:txBody>
      </p:sp>
      <p:sp>
        <p:nvSpPr>
          <p:cNvPr id="3" name="Content Placeholder 2"/>
          <p:cNvSpPr>
            <a:spLocks noGrp="1"/>
          </p:cNvSpPr>
          <p:nvPr>
            <p:ph type="subTitle" idx="1"/>
          </p:nvPr>
        </p:nvSpPr>
        <p:spPr>
          <a:xfrm>
            <a:off x="838200" y="1533435"/>
            <a:ext cx="7467600" cy="4638763"/>
          </a:xfrm>
        </p:spPr>
        <p:txBody>
          <a:bodyPr>
            <a:normAutofit fontScale="400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4000" b="1" dirty="0">
                <a:solidFill>
                  <a:schemeClr val="tx1"/>
                </a:solidFill>
                <a:latin typeface="Arial" panose="020B0604020202020204" pitchFamily="34" charset="0"/>
                <a:cs typeface="Arial" panose="020B0604020202020204" pitchFamily="34" charset="0"/>
              </a:rPr>
              <a:t>Background</a:t>
            </a:r>
            <a:r>
              <a:rPr lang="en-US" sz="4000" dirty="0">
                <a:solidFill>
                  <a:schemeClr val="tx1"/>
                </a:solidFill>
                <a:latin typeface="Arial" panose="020B0604020202020204" pitchFamily="34" charset="0"/>
                <a:cs typeface="Arial" panose="020B0604020202020204" pitchFamily="34" charset="0"/>
              </a:rPr>
              <a:t>: State law enforcement tools have traditionally focused on jurisdictions who failed to submit a Housing Element to HCD and/or cities which did not meet the submission deadline.</a:t>
            </a:r>
          </a:p>
          <a:p>
            <a:pPr marR="0" lvl="0" algn="l" defTabSz="914400" rtl="0" eaLnBrk="1" fontAlgn="auto" latinLnBrk="0" hangingPunct="1">
              <a:lnSpc>
                <a:spcPct val="100000"/>
              </a:lnSpc>
              <a:spcBef>
                <a:spcPct val="20000"/>
              </a:spcBef>
              <a:spcAft>
                <a:spcPts val="0"/>
              </a:spcAft>
              <a:buClrTx/>
              <a:buSzTx/>
              <a:tabLst/>
              <a:defRPr/>
            </a:pPr>
            <a:endParaRPr lang="en-US" sz="4000" dirty="0">
              <a:solidFill>
                <a:schemeClr val="tx1"/>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4000" b="1" dirty="0">
                <a:solidFill>
                  <a:schemeClr val="tx1"/>
                </a:solidFill>
                <a:latin typeface="Arial" panose="020B0604020202020204" pitchFamily="34" charset="0"/>
                <a:cs typeface="Arial" panose="020B0604020202020204" pitchFamily="34" charset="0"/>
              </a:rPr>
              <a:t>Examples of enforcement remedies/tools</a:t>
            </a:r>
            <a:r>
              <a:rPr lang="en-US" sz="4000" dirty="0">
                <a:solidFill>
                  <a:schemeClr val="tx1"/>
                </a:solidFill>
                <a:latin typeface="Arial" panose="020B0604020202020204" pitchFamily="34" charset="0"/>
                <a:cs typeface="Arial" panose="020B0604020202020204" pitchFamily="34" charset="0"/>
              </a:rPr>
              <a:t>:</a:t>
            </a:r>
          </a:p>
          <a:p>
            <a:pPr marL="971550" lvl="1" indent="-514350" algn="l">
              <a:buAutoNum type="arabicPeriod"/>
              <a:defRPr/>
            </a:pPr>
            <a:r>
              <a:rPr lang="en-US" sz="4000" dirty="0">
                <a:solidFill>
                  <a:schemeClr val="tx1"/>
                </a:solidFill>
                <a:latin typeface="Arial" panose="020B0604020202020204" pitchFamily="34" charset="0"/>
                <a:cs typeface="Arial" panose="020B0604020202020204" pitchFamily="34" charset="0"/>
              </a:rPr>
              <a:t>Limited access to State funding</a:t>
            </a:r>
          </a:p>
          <a:p>
            <a:pPr marL="971550" lvl="1" indent="-514350" algn="l">
              <a:buAutoNum type="arabicPeriod"/>
              <a:defRPr/>
            </a:pPr>
            <a:r>
              <a:rPr lang="en-US" sz="4000" dirty="0">
                <a:solidFill>
                  <a:schemeClr val="tx1"/>
                </a:solidFill>
                <a:latin typeface="Arial" panose="020B0604020202020204" pitchFamily="34" charset="0"/>
                <a:cs typeface="Arial" panose="020B0604020202020204" pitchFamily="34" charset="0"/>
              </a:rPr>
              <a:t>Attorney General judicial action. AG may bring enforcement action and seek initial monetary penalties ranging from $10,000 - $100,000. These may be doubled and even sextupled over time. Court may appoint receiver. Example: Huntington Beach</a:t>
            </a:r>
          </a:p>
          <a:p>
            <a:pPr marL="971550" lvl="1" indent="-514350" algn="l">
              <a:buAutoNum type="arabicPeriod"/>
              <a:defRPr/>
            </a:pPr>
            <a:r>
              <a:rPr lang="en-US" sz="4000" dirty="0">
                <a:solidFill>
                  <a:schemeClr val="tx1"/>
                </a:solidFill>
                <a:latin typeface="Arial" panose="020B0604020202020204" pitchFamily="34" charset="0"/>
                <a:cs typeface="Arial" panose="020B0604020202020204" pitchFamily="34" charset="0"/>
              </a:rPr>
              <a:t>Civil Lawsuits. Developers and housing advocates have right to sue cities. Court may issue following orders:</a:t>
            </a:r>
          </a:p>
          <a:p>
            <a:pPr marL="1371600" lvl="2" indent="-457200" algn="l">
              <a:buAutoNum type="alphaLcPeriod"/>
              <a:defRPr/>
            </a:pPr>
            <a:r>
              <a:rPr lang="en-US" sz="4000" dirty="0">
                <a:solidFill>
                  <a:schemeClr val="tx1"/>
                </a:solidFill>
                <a:latin typeface="Arial" panose="020B0604020202020204" pitchFamily="34" charset="0"/>
                <a:cs typeface="Arial" panose="020B0604020202020204" pitchFamily="34" charset="0"/>
              </a:rPr>
              <a:t>Order to comply with Housing Element Law</a:t>
            </a:r>
          </a:p>
          <a:p>
            <a:pPr marL="1371600" lvl="2" indent="-457200" algn="l">
              <a:buAutoNum type="alphaLcPeriod"/>
              <a:defRPr/>
            </a:pPr>
            <a:r>
              <a:rPr lang="en-US" sz="4000" dirty="0">
                <a:solidFill>
                  <a:schemeClr val="tx1"/>
                </a:solidFill>
                <a:latin typeface="Arial" panose="020B0604020202020204" pitchFamily="34" charset="0"/>
                <a:cs typeface="Arial" panose="020B0604020202020204" pitchFamily="34" charset="0"/>
              </a:rPr>
              <a:t>Suspension of local control over ALL building permits (including remodels)</a:t>
            </a:r>
          </a:p>
          <a:p>
            <a:pPr marL="1371600" lvl="2" indent="-457200" algn="l">
              <a:buAutoNum type="alphaLcPeriod"/>
              <a:defRPr/>
            </a:pPr>
            <a:r>
              <a:rPr lang="en-US" sz="4000" dirty="0">
                <a:solidFill>
                  <a:schemeClr val="tx1"/>
                </a:solidFill>
                <a:latin typeface="Arial" panose="020B0604020202020204" pitchFamily="34" charset="0"/>
                <a:cs typeface="Arial" panose="020B0604020202020204" pitchFamily="34" charset="0"/>
              </a:rPr>
              <a:t>Court approval of housing developments</a:t>
            </a:r>
          </a:p>
          <a:p>
            <a:pPr marL="1371600" lvl="2" indent="-457200" algn="l">
              <a:buAutoNum type="alphaLcPeriod"/>
              <a:defRPr/>
            </a:pPr>
            <a:r>
              <a:rPr lang="en-US" sz="4000" dirty="0">
                <a:solidFill>
                  <a:schemeClr val="tx1"/>
                </a:solidFill>
                <a:latin typeface="Arial" panose="020B0604020202020204" pitchFamily="34" charset="0"/>
                <a:cs typeface="Arial" panose="020B0604020202020204" pitchFamily="34" charset="0"/>
              </a:rPr>
              <a:t>Penalties</a:t>
            </a:r>
          </a:p>
          <a:p>
            <a:pPr marL="1371600" lvl="2" indent="-457200" algn="l">
              <a:buAutoNum type="alphaLcPeriod"/>
              <a:defRPr/>
            </a:pPr>
            <a:r>
              <a:rPr lang="en-US" sz="4000" dirty="0">
                <a:solidFill>
                  <a:schemeClr val="tx1"/>
                </a:solidFill>
                <a:latin typeface="Arial" panose="020B0604020202020204" pitchFamily="34" charset="0"/>
                <a:cs typeface="Arial" panose="020B0604020202020204" pitchFamily="34" charset="0"/>
              </a:rPr>
              <a:t>Attorney’s fees</a:t>
            </a:r>
          </a:p>
          <a:p>
            <a:pPr lvl="2" algn="l">
              <a:defRPr/>
            </a:pPr>
            <a:r>
              <a:rPr lang="en-US" sz="4000" dirty="0">
                <a:solidFill>
                  <a:schemeClr val="tx1"/>
                </a:solidFill>
                <a:latin typeface="Arial" panose="020B0604020202020204" pitchFamily="34" charset="0"/>
                <a:cs typeface="Arial" panose="020B0604020202020204" pitchFamily="34" charset="0"/>
              </a:rPr>
              <a:t>(Examples: Menlo Park, Corte Madera, Pleasanton, Alameda, Benicia, Santa Rosa.)</a:t>
            </a:r>
          </a:p>
          <a:p>
            <a:pPr lvl="2" algn="l">
              <a:defRPr/>
            </a:pPr>
            <a:endParaRPr lang="en-US" dirty="0">
              <a:solidFill>
                <a:schemeClr val="tx1"/>
              </a:solidFill>
              <a:latin typeface="Times New Roman" panose="02020603050405020304" pitchFamily="18" charset="0"/>
              <a:cs typeface="Times New Roman" panose="02020603050405020304" pitchFamily="18" charset="0"/>
            </a:endParaRPr>
          </a:p>
          <a:p>
            <a:pPr lvl="1" algn="l">
              <a:defRPr/>
            </a:pPr>
            <a:endParaRPr lang="en-US" dirty="0">
              <a:solidFill>
                <a:schemeClr val="tx1"/>
              </a:solidFill>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defRPr/>
            </a:pPr>
            <a:endParaRPr kumimoji="0" lang="en-US"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endParaRPr lang="en-US"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 xmlns:a16="http://schemas.microsoft.com/office/drawing/2014/main" id="{FE2767F9-AAB1-1041-8E23-1179742BB628}"/>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8" name="TextBox 7">
            <a:extLst>
              <a:ext uri="{FF2B5EF4-FFF2-40B4-BE49-F238E27FC236}">
                <a16:creationId xmlns="" xmlns:a16="http://schemas.microsoft.com/office/drawing/2014/main" id="{6B8B70A5-D5B0-FF4D-9271-E36C3BF87CAF}"/>
              </a:ext>
            </a:extLst>
          </p:cNvPr>
          <p:cNvSpPr txBox="1"/>
          <p:nvPr/>
        </p:nvSpPr>
        <p:spPr>
          <a:xfrm>
            <a:off x="3188795" y="6297780"/>
            <a:ext cx="2286000" cy="338554"/>
          </a:xfrm>
          <a:prstGeom prst="rect">
            <a:avLst/>
          </a:prstGeom>
          <a:noFill/>
        </p:spPr>
        <p:txBody>
          <a:bodyPr wrap="square" rtlCol="0">
            <a:spAutoFit/>
          </a:bodyPr>
          <a:lstStyle/>
          <a:p>
            <a:r>
              <a:rPr lang="en-US" sz="1600" dirty="0">
                <a:solidFill>
                  <a:srgbClr val="6F8F30"/>
                </a:solidFill>
                <a:latin typeface="Times New Roman" panose="02020603050405020304" pitchFamily="18" charset="0"/>
                <a:cs typeface="Times New Roman" panose="02020603050405020304" pitchFamily="18" charset="0"/>
              </a:rPr>
              <a:t>Town of Portola Valley</a:t>
            </a:r>
          </a:p>
        </p:txBody>
      </p:sp>
    </p:spTree>
    <p:extLst>
      <p:ext uri="{BB962C8B-B14F-4D97-AF65-F5344CB8AC3E}">
        <p14:creationId xmlns:p14="http://schemas.microsoft.com/office/powerpoint/2010/main" val="66072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15662"/>
          </a:xfrm>
        </p:spPr>
        <p:txBody>
          <a:bodyPr>
            <a:normAutofit fontScale="90000"/>
          </a:bodyPr>
          <a:lstStyle/>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sz="4000" dirty="0">
                <a:latin typeface="Arial" panose="020B0604020202020204" pitchFamily="34" charset="0"/>
                <a:cs typeface="Arial" panose="020B0604020202020204" pitchFamily="34" charset="0"/>
              </a:rPr>
              <a:t>Additional Penalties for Submitting Late Housing Element/Not Rezoning In Time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type="subTitle" idx="1"/>
          </p:nvPr>
        </p:nvSpPr>
        <p:spPr>
          <a:xfrm>
            <a:off x="838200" y="1533436"/>
            <a:ext cx="7467600" cy="4105364"/>
          </a:xfrm>
        </p:spPr>
        <p:txBody>
          <a:bodyPr>
            <a:normAutofit/>
          </a:bodyPr>
          <a:lstStyle/>
          <a:p>
            <a:pPr algn="l">
              <a:defRPr/>
            </a:pPr>
            <a:endParaRPr lang="en-US" dirty="0">
              <a:solidFill>
                <a:schemeClr val="tx1"/>
              </a:solidFill>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defRPr/>
            </a:pPr>
            <a:endParaRPr kumimoji="0" lang="en-US"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endParaRPr lang="en-US"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 xmlns:a16="http://schemas.microsoft.com/office/drawing/2014/main" id="{FE2767F9-AAB1-1041-8E23-1179742BB628}"/>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8" name="TextBox 7">
            <a:extLst>
              <a:ext uri="{FF2B5EF4-FFF2-40B4-BE49-F238E27FC236}">
                <a16:creationId xmlns="" xmlns:a16="http://schemas.microsoft.com/office/drawing/2014/main" id="{6B8B70A5-D5B0-FF4D-9271-E36C3BF87CAF}"/>
              </a:ext>
            </a:extLst>
          </p:cNvPr>
          <p:cNvSpPr txBox="1"/>
          <p:nvPr/>
        </p:nvSpPr>
        <p:spPr>
          <a:xfrm>
            <a:off x="3188795" y="6297780"/>
            <a:ext cx="2286000" cy="338554"/>
          </a:xfrm>
          <a:prstGeom prst="rect">
            <a:avLst/>
          </a:prstGeom>
          <a:noFill/>
        </p:spPr>
        <p:txBody>
          <a:bodyPr wrap="square" rtlCol="0">
            <a:spAutoFit/>
          </a:bodyPr>
          <a:lstStyle/>
          <a:p>
            <a:pPr>
              <a:defRPr/>
            </a:pPr>
            <a:r>
              <a:rPr lang="en-US" sz="1600" dirty="0">
                <a:solidFill>
                  <a:srgbClr val="6F8F30"/>
                </a:solidFill>
                <a:latin typeface="Times New Roman" panose="02020603050405020304" pitchFamily="18" charset="0"/>
                <a:cs typeface="Times New Roman" panose="02020603050405020304" pitchFamily="18" charset="0"/>
              </a:rPr>
              <a:t>Town of Portola Valley</a:t>
            </a:r>
          </a:p>
        </p:txBody>
      </p:sp>
      <p:sp>
        <p:nvSpPr>
          <p:cNvPr id="9" name="TextBox 8">
            <a:extLst>
              <a:ext uri="{FF2B5EF4-FFF2-40B4-BE49-F238E27FC236}">
                <a16:creationId xmlns="" xmlns:a16="http://schemas.microsoft.com/office/drawing/2014/main" id="{A14E384D-7E6F-4B95-8D4F-4A81381CE790}"/>
              </a:ext>
            </a:extLst>
          </p:cNvPr>
          <p:cNvSpPr txBox="1"/>
          <p:nvPr/>
        </p:nvSpPr>
        <p:spPr>
          <a:xfrm>
            <a:off x="914400" y="2050675"/>
            <a:ext cx="8001000" cy="1815882"/>
          </a:xfrm>
          <a:prstGeom prst="rect">
            <a:avLst/>
          </a:prstGeom>
          <a:noFill/>
        </p:spPr>
        <p:txBody>
          <a:bodyPr wrap="square">
            <a:spAutoFit/>
          </a:bodyPr>
          <a:lstStyle/>
          <a:p>
            <a:pPr marL="457200" indent="-457200">
              <a:buFont typeface="Arial" panose="020B0604020202020204" pitchFamily="34" charset="0"/>
              <a:buChar char="•"/>
            </a:pPr>
            <a:r>
              <a:rPr lang="en-US" sz="2800" dirty="0">
                <a:solidFill>
                  <a:prstClr val="black">
                    <a:lumMod val="75000"/>
                    <a:lumOff val="25000"/>
                  </a:prstClr>
                </a:solidFill>
                <a:latin typeface="Arial" panose="020B0604020202020204" pitchFamily="34" charset="0"/>
                <a:cs typeface="Arial" panose="020B0604020202020204" pitchFamily="34" charset="0"/>
              </a:rPr>
              <a:t>City may be required to carryover its unfulfilled RHNA units to the next cycle</a:t>
            </a:r>
          </a:p>
          <a:p>
            <a:pPr marL="457200" indent="-457200">
              <a:buFont typeface="Arial" panose="020B0604020202020204" pitchFamily="34" charset="0"/>
              <a:buChar char="•"/>
            </a:pPr>
            <a:r>
              <a:rPr lang="en-US" sz="2800" dirty="0">
                <a:solidFill>
                  <a:prstClr val="black">
                    <a:lumMod val="75000"/>
                    <a:lumOff val="25000"/>
                  </a:prstClr>
                </a:solidFill>
                <a:latin typeface="Arial" panose="020B0604020202020204" pitchFamily="34" charset="0"/>
                <a:cs typeface="Arial" panose="020B0604020202020204" pitchFamily="34" charset="0"/>
              </a:rPr>
              <a:t>HCD will require more frequent 4 year RHNA cycle</a:t>
            </a:r>
          </a:p>
        </p:txBody>
      </p:sp>
    </p:spTree>
    <p:extLst>
      <p:ext uri="{BB962C8B-B14F-4D97-AF65-F5344CB8AC3E}">
        <p14:creationId xmlns:p14="http://schemas.microsoft.com/office/powerpoint/2010/main" val="208012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15662"/>
          </a:xfrm>
        </p:spPr>
        <p:txBody>
          <a:bodyPr>
            <a:normAutofit/>
          </a:bodyPr>
          <a:lstStyle/>
          <a:p>
            <a:r>
              <a:rPr lang="en-US" dirty="0">
                <a:latin typeface="Arial" panose="020B0604020202020204" pitchFamily="34" charset="0"/>
                <a:cs typeface="Arial" panose="020B0604020202020204" pitchFamily="34" charset="0"/>
              </a:rPr>
              <a:t>Failure to Build Housing Units</a:t>
            </a:r>
          </a:p>
        </p:txBody>
      </p:sp>
      <p:sp>
        <p:nvSpPr>
          <p:cNvPr id="3" name="Content Placeholder 2"/>
          <p:cNvSpPr>
            <a:spLocks noGrp="1"/>
          </p:cNvSpPr>
          <p:nvPr>
            <p:ph type="subTitle" idx="1"/>
          </p:nvPr>
        </p:nvSpPr>
        <p:spPr>
          <a:xfrm>
            <a:off x="838200" y="1533436"/>
            <a:ext cx="7467600" cy="4410164"/>
          </a:xfrm>
        </p:spPr>
        <p:txBody>
          <a:bodyPr>
            <a:normAutofit fontScale="25000" lnSpcReduction="20000"/>
          </a:bodyPr>
          <a:lstStyle/>
          <a:p>
            <a:pPr marL="457200" indent="-457200" algn="l">
              <a:buFont typeface="Arial" panose="020B0604020202020204" pitchFamily="34" charset="0"/>
              <a:buChar char="•"/>
            </a:pPr>
            <a:r>
              <a:rPr lang="en-US" sz="6000" b="1" dirty="0">
                <a:solidFill>
                  <a:schemeClr val="tx1">
                    <a:lumMod val="75000"/>
                    <a:lumOff val="25000"/>
                  </a:schemeClr>
                </a:solidFill>
                <a:latin typeface="Arial" panose="020B0604020202020204" pitchFamily="34" charset="0"/>
                <a:cs typeface="Arial" panose="020B0604020202020204" pitchFamily="34" charset="0"/>
              </a:rPr>
              <a:t>Background</a:t>
            </a:r>
            <a:r>
              <a:rPr lang="en-US" sz="6000" dirty="0">
                <a:solidFill>
                  <a:schemeClr val="tx1">
                    <a:lumMod val="75000"/>
                    <a:lumOff val="25000"/>
                  </a:schemeClr>
                </a:solidFill>
                <a:latin typeface="Arial" panose="020B0604020202020204" pitchFamily="34" charset="0"/>
                <a:cs typeface="Arial" panose="020B0604020202020204" pitchFamily="34" charset="0"/>
              </a:rPr>
              <a:t>: While Housing Element traditionally has been a planning document with no consequences for not building units, the law is getting </a:t>
            </a:r>
            <a:r>
              <a:rPr lang="en-US" sz="6000" dirty="0" smtClean="0">
                <a:solidFill>
                  <a:schemeClr val="tx1">
                    <a:lumMod val="75000"/>
                    <a:lumOff val="25000"/>
                  </a:schemeClr>
                </a:solidFill>
                <a:latin typeface="Arial" panose="020B0604020202020204" pitchFamily="34" charset="0"/>
                <a:cs typeface="Arial" panose="020B0604020202020204" pitchFamily="34" charset="0"/>
              </a:rPr>
              <a:t>stricter.</a:t>
            </a:r>
          </a:p>
          <a:p>
            <a:pPr algn="l"/>
            <a:endParaRPr lang="en-US" sz="6000" dirty="0" smtClean="0">
              <a:solidFill>
                <a:schemeClr val="tx1">
                  <a:lumMod val="75000"/>
                  <a:lumOff val="25000"/>
                </a:schemeClr>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sz="6000" b="1" dirty="0">
                <a:solidFill>
                  <a:schemeClr val="tx1">
                    <a:lumMod val="75000"/>
                    <a:lumOff val="25000"/>
                  </a:schemeClr>
                </a:solidFill>
                <a:latin typeface="Arial" panose="020B0604020202020204" pitchFamily="34" charset="0"/>
                <a:cs typeface="Arial" panose="020B0604020202020204" pitchFamily="34" charset="0"/>
              </a:rPr>
              <a:t>Reporting requirement</a:t>
            </a:r>
            <a:r>
              <a:rPr lang="en-US" sz="6000" dirty="0">
                <a:solidFill>
                  <a:schemeClr val="tx1">
                    <a:lumMod val="75000"/>
                    <a:lumOff val="25000"/>
                  </a:schemeClr>
                </a:solidFill>
                <a:latin typeface="Arial" panose="020B0604020202020204" pitchFamily="34" charset="0"/>
                <a:cs typeface="Arial" panose="020B0604020202020204" pitchFamily="34" charset="0"/>
              </a:rPr>
              <a:t>: The State now requires cities to submit annual progress reports that require cities to demonstrate their compliance with their Housing Element.</a:t>
            </a:r>
          </a:p>
          <a:p>
            <a:pPr algn="l"/>
            <a:endParaRPr lang="en-US" sz="6000" dirty="0">
              <a:solidFill>
                <a:schemeClr val="tx1">
                  <a:lumMod val="75000"/>
                  <a:lumOff val="25000"/>
                </a:schemeClr>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sz="6000" b="1" dirty="0">
                <a:solidFill>
                  <a:schemeClr val="tx1">
                    <a:lumMod val="75000"/>
                    <a:lumOff val="25000"/>
                  </a:schemeClr>
                </a:solidFill>
                <a:latin typeface="Arial" panose="020B0604020202020204" pitchFamily="34" charset="0"/>
                <a:cs typeface="Arial" panose="020B0604020202020204" pitchFamily="34" charset="0"/>
              </a:rPr>
              <a:t>No Net Loss Policy (SB 166). </a:t>
            </a:r>
            <a:r>
              <a:rPr lang="en-US" sz="6000" dirty="0">
                <a:solidFill>
                  <a:schemeClr val="tx1">
                    <a:lumMod val="75000"/>
                    <a:lumOff val="25000"/>
                  </a:schemeClr>
                </a:solidFill>
                <a:latin typeface="Arial" panose="020B0604020202020204" pitchFamily="34" charset="0"/>
                <a:cs typeface="Arial" panose="020B0604020202020204" pitchFamily="34" charset="0"/>
              </a:rPr>
              <a:t>Requires sufficient adequate sites to be available at all times throughout the RHNA planning period. Must replenish sites capacity, if:</a:t>
            </a:r>
          </a:p>
          <a:p>
            <a:pPr marL="1371600" lvl="2" indent="-457200" algn="l">
              <a:buFont typeface="Courier New" panose="02070309020205020404" pitchFamily="49" charset="0"/>
              <a:buChar char="o"/>
            </a:pPr>
            <a:r>
              <a:rPr lang="en-US" sz="6000" dirty="0">
                <a:solidFill>
                  <a:schemeClr val="tx1">
                    <a:lumMod val="75000"/>
                    <a:lumOff val="25000"/>
                  </a:schemeClr>
                </a:solidFill>
                <a:latin typeface="Arial" panose="020B0604020202020204" pitchFamily="34" charset="0"/>
                <a:cs typeface="Arial" panose="020B0604020202020204" pitchFamily="34" charset="0"/>
              </a:rPr>
              <a:t>Sites are developed with fewer units than assumed in Housing Element</a:t>
            </a:r>
          </a:p>
          <a:p>
            <a:pPr marL="1371600" lvl="2" indent="-457200" algn="l">
              <a:buFont typeface="Courier New" panose="02070309020205020404" pitchFamily="49" charset="0"/>
              <a:buChar char="o"/>
            </a:pPr>
            <a:r>
              <a:rPr lang="en-US" sz="6000" dirty="0">
                <a:solidFill>
                  <a:schemeClr val="tx1">
                    <a:lumMod val="75000"/>
                    <a:lumOff val="25000"/>
                  </a:schemeClr>
                </a:solidFill>
                <a:latin typeface="Arial" panose="020B0604020202020204" pitchFamily="34" charset="0"/>
                <a:cs typeface="Arial" panose="020B0604020202020204" pitchFamily="34" charset="0"/>
              </a:rPr>
              <a:t>Sites are developed for higher income/affordability level than assumed in Housing Element </a:t>
            </a:r>
          </a:p>
          <a:p>
            <a:pPr marL="1371600" lvl="2" indent="-457200" algn="l">
              <a:buFont typeface="Courier New" panose="02070309020205020404" pitchFamily="49" charset="0"/>
              <a:buChar char="o"/>
            </a:pPr>
            <a:endParaRPr lang="en-US" sz="6000" dirty="0">
              <a:solidFill>
                <a:schemeClr val="tx1">
                  <a:lumMod val="75000"/>
                  <a:lumOff val="25000"/>
                </a:schemeClr>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6000" b="1" dirty="0">
                <a:solidFill>
                  <a:schemeClr val="tx1">
                    <a:lumMod val="75000"/>
                    <a:lumOff val="25000"/>
                  </a:schemeClr>
                </a:solidFill>
                <a:latin typeface="Arial" panose="020B0604020202020204" pitchFamily="34" charset="0"/>
                <a:cs typeface="Arial" panose="020B0604020202020204" pitchFamily="34" charset="0"/>
              </a:rPr>
              <a:t>Additional HCD/AG Authority</a:t>
            </a:r>
            <a:r>
              <a:rPr lang="en-US" sz="6000" dirty="0">
                <a:solidFill>
                  <a:schemeClr val="tx1">
                    <a:lumMod val="75000"/>
                    <a:lumOff val="25000"/>
                  </a:schemeClr>
                </a:solidFill>
                <a:latin typeface="Arial" panose="020B0604020202020204" pitchFamily="34" charset="0"/>
                <a:cs typeface="Arial" panose="020B0604020202020204" pitchFamily="34" charset="0"/>
              </a:rPr>
              <a:t>: </a:t>
            </a:r>
            <a:r>
              <a:rPr lang="en-US" sz="6000" b="0" i="0" dirty="0">
                <a:solidFill>
                  <a:srgbClr val="222222"/>
                </a:solidFill>
                <a:effectLst/>
                <a:latin typeface="Arial" panose="020B0604020202020204" pitchFamily="34" charset="0"/>
                <a:cs typeface="Arial" panose="020B0604020202020204" pitchFamily="34" charset="0"/>
              </a:rPr>
              <a:t>HCD may refer jurisdictions to the Attorney General for variety of violations:</a:t>
            </a:r>
          </a:p>
          <a:p>
            <a:pPr marL="1485900" lvl="2" indent="-571500" algn="l">
              <a:buFont typeface="Courier New" panose="02070309020205020404" pitchFamily="49" charset="0"/>
              <a:buChar char="o"/>
            </a:pPr>
            <a:r>
              <a:rPr lang="en-US" sz="6000" b="0" i="0" dirty="0">
                <a:solidFill>
                  <a:srgbClr val="222222"/>
                </a:solidFill>
                <a:effectLst/>
                <a:latin typeface="Arial" panose="020B0604020202020204" pitchFamily="34" charset="0"/>
                <a:cs typeface="Arial" panose="020B0604020202020204" pitchFamily="34" charset="0"/>
              </a:rPr>
              <a:t>If they do not have a compliant housing element, </a:t>
            </a:r>
          </a:p>
          <a:p>
            <a:pPr marL="1485900" lvl="2" indent="-571500" algn="l">
              <a:buFont typeface="Courier New" panose="02070309020205020404" pitchFamily="49" charset="0"/>
              <a:buChar char="o"/>
            </a:pPr>
            <a:r>
              <a:rPr lang="en-US" sz="6000" dirty="0">
                <a:solidFill>
                  <a:srgbClr val="222222"/>
                </a:solidFill>
                <a:latin typeface="Arial" panose="020B0604020202020204" pitchFamily="34" charset="0"/>
                <a:cs typeface="Arial" panose="020B0604020202020204" pitchFamily="34" charset="0"/>
              </a:rPr>
              <a:t>F</a:t>
            </a:r>
            <a:r>
              <a:rPr lang="en-US" sz="6000" b="0" i="0" dirty="0">
                <a:solidFill>
                  <a:srgbClr val="222222"/>
                </a:solidFill>
                <a:effectLst/>
                <a:latin typeface="Arial" panose="020B0604020202020204" pitchFamily="34" charset="0"/>
                <a:cs typeface="Arial" panose="020B0604020202020204" pitchFamily="34" charset="0"/>
              </a:rPr>
              <a:t>ailure to comply with their HCD-approved housing element, </a:t>
            </a:r>
          </a:p>
          <a:p>
            <a:pPr marL="1485900" lvl="2" indent="-571500" algn="l">
              <a:buFont typeface="Courier New" panose="02070309020205020404" pitchFamily="49" charset="0"/>
              <a:buChar char="o"/>
            </a:pPr>
            <a:r>
              <a:rPr lang="en-US" sz="6000" dirty="0">
                <a:solidFill>
                  <a:srgbClr val="222222"/>
                </a:solidFill>
                <a:latin typeface="Arial" panose="020B0604020202020204" pitchFamily="34" charset="0"/>
                <a:cs typeface="Arial" panose="020B0604020202020204" pitchFamily="34" charset="0"/>
              </a:rPr>
              <a:t>V</a:t>
            </a:r>
            <a:r>
              <a:rPr lang="en-US" sz="6000" b="0" i="0" dirty="0">
                <a:solidFill>
                  <a:srgbClr val="222222"/>
                </a:solidFill>
                <a:effectLst/>
                <a:latin typeface="Arial" panose="020B0604020202020204" pitchFamily="34" charset="0"/>
                <a:cs typeface="Arial" panose="020B0604020202020204" pitchFamily="34" charset="0"/>
              </a:rPr>
              <a:t>iolate housing element law, the housing accountability act, density bonus law, no net loss law, or land use discrimination law. </a:t>
            </a:r>
            <a:r>
              <a:rPr lang="en-US" sz="6000" dirty="0">
                <a:solidFill>
                  <a:schemeClr val="tx1">
                    <a:lumMod val="75000"/>
                    <a:lumOff val="25000"/>
                  </a:schemeClr>
                </a:solidFill>
                <a:latin typeface="Arial" panose="020B0604020202020204" pitchFamily="34" charset="0"/>
                <a:cs typeface="Arial" panose="020B0604020202020204" pitchFamily="34" charset="0"/>
              </a:rPr>
              <a:t>(Example: Huntington Beach)</a:t>
            </a:r>
          </a:p>
          <a:p>
            <a:pPr marL="457200" indent="-457200" algn="l">
              <a:buFont typeface="Arial" panose="020B0604020202020204" pitchFamily="34" charset="0"/>
              <a:buChar char="•"/>
            </a:pPr>
            <a:endParaRPr lang="en-US" dirty="0">
              <a:solidFill>
                <a:schemeClr val="tx1">
                  <a:lumMod val="75000"/>
                  <a:lumOff val="25000"/>
                </a:schemeClr>
              </a:solidFill>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endParaRPr lang="en-US"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 xmlns:a16="http://schemas.microsoft.com/office/drawing/2014/main" id="{D6E5EA34-18C9-9F49-B947-47F63D24E525}"/>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8" name="TextBox 7">
            <a:extLst>
              <a:ext uri="{FF2B5EF4-FFF2-40B4-BE49-F238E27FC236}">
                <a16:creationId xmlns="" xmlns:a16="http://schemas.microsoft.com/office/drawing/2014/main" id="{6ADF4A7D-E4C5-3A45-B6F5-DDED431F9DE3}"/>
              </a:ext>
            </a:extLst>
          </p:cNvPr>
          <p:cNvSpPr txBox="1"/>
          <p:nvPr/>
        </p:nvSpPr>
        <p:spPr>
          <a:xfrm>
            <a:off x="3188795" y="6297780"/>
            <a:ext cx="2286000" cy="338554"/>
          </a:xfrm>
          <a:prstGeom prst="rect">
            <a:avLst/>
          </a:prstGeom>
          <a:noFill/>
        </p:spPr>
        <p:txBody>
          <a:bodyPr wrap="square" rtlCol="0">
            <a:spAutoFit/>
          </a:bodyPr>
          <a:lstStyle/>
          <a:p>
            <a:pPr>
              <a:defRPr/>
            </a:pPr>
            <a:r>
              <a:rPr lang="en-US" sz="1600" dirty="0">
                <a:solidFill>
                  <a:srgbClr val="6F8F30"/>
                </a:solidFill>
                <a:latin typeface="Times New Roman" panose="02020603050405020304" pitchFamily="18" charset="0"/>
                <a:cs typeface="Times New Roman" panose="02020603050405020304" pitchFamily="18" charset="0"/>
              </a:rPr>
              <a:t>Town of Portola Valley</a:t>
            </a:r>
          </a:p>
        </p:txBody>
      </p:sp>
    </p:spTree>
    <p:extLst>
      <p:ext uri="{BB962C8B-B14F-4D97-AF65-F5344CB8AC3E}">
        <p14:creationId xmlns:p14="http://schemas.microsoft.com/office/powerpoint/2010/main" val="3680123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4435B6-4AF4-D344-88D5-779CE0642BFF}"/>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Additional Tool for Incentivizing Cities to Build Housing: SB 35</a:t>
            </a:r>
          </a:p>
        </p:txBody>
      </p:sp>
      <p:sp>
        <p:nvSpPr>
          <p:cNvPr id="4" name="Rectangle 3">
            <a:extLst>
              <a:ext uri="{FF2B5EF4-FFF2-40B4-BE49-F238E27FC236}">
                <a16:creationId xmlns="" xmlns:a16="http://schemas.microsoft.com/office/drawing/2014/main" id="{5DEFC27B-9298-D44C-98AF-28DF7E635EE7}"/>
              </a:ext>
            </a:extLst>
          </p:cNvPr>
          <p:cNvSpPr/>
          <p:nvPr/>
        </p:nvSpPr>
        <p:spPr>
          <a:xfrm>
            <a:off x="876300" y="1676399"/>
            <a:ext cx="7391400" cy="4370219"/>
          </a:xfrm>
          <a:prstGeom prst="rect">
            <a:avLst/>
          </a:prstGeom>
          <a:solidFill>
            <a:srgbClr val="A1B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3600" dirty="0">
                <a:solidFill>
                  <a:prstClr val="black">
                    <a:lumMod val="75000"/>
                    <a:lumOff val="25000"/>
                  </a:prstClr>
                </a:solidFill>
                <a:latin typeface="Arial" panose="020B0604020202020204" pitchFamily="34" charset="0"/>
                <a:cs typeface="Arial" panose="020B0604020202020204" pitchFamily="34" charset="0"/>
              </a:rPr>
              <a:t>If  Town does not issue sufficient permits to meet its RHNA building goals, a developer can elect to use a ministerial process to get project approval for residential projects that meet certain conditions. (SB 35.)</a:t>
            </a:r>
            <a:endParaRPr lang="en-US" sz="3600" dirty="0">
              <a:solidFill>
                <a:prstClr val="white"/>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 xmlns:a16="http://schemas.microsoft.com/office/drawing/2014/main" id="{336E8880-3ACD-394D-8B93-96DB352C7D90}"/>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6" name="TextBox 5">
            <a:extLst>
              <a:ext uri="{FF2B5EF4-FFF2-40B4-BE49-F238E27FC236}">
                <a16:creationId xmlns="" xmlns:a16="http://schemas.microsoft.com/office/drawing/2014/main" id="{328E7E9A-7EEA-754E-A006-5221FD9729DE}"/>
              </a:ext>
            </a:extLst>
          </p:cNvPr>
          <p:cNvSpPr txBox="1"/>
          <p:nvPr/>
        </p:nvSpPr>
        <p:spPr>
          <a:xfrm>
            <a:off x="3188795" y="6297780"/>
            <a:ext cx="2286000" cy="338554"/>
          </a:xfrm>
          <a:prstGeom prst="rect">
            <a:avLst/>
          </a:prstGeom>
          <a:noFill/>
        </p:spPr>
        <p:txBody>
          <a:bodyPr wrap="square" rtlCol="0">
            <a:spAutoFit/>
          </a:bodyPr>
          <a:lstStyle/>
          <a:p>
            <a:r>
              <a:rPr lang="en-US" sz="1600" dirty="0">
                <a:solidFill>
                  <a:srgbClr val="6F8F30"/>
                </a:solidFill>
                <a:latin typeface="Times New Roman" panose="02020603050405020304" pitchFamily="18" charset="0"/>
                <a:cs typeface="Times New Roman" panose="02020603050405020304" pitchFamily="18" charset="0"/>
              </a:rPr>
              <a:t>Town of Portola Valley</a:t>
            </a:r>
          </a:p>
        </p:txBody>
      </p:sp>
    </p:spTree>
    <p:extLst>
      <p:ext uri="{BB962C8B-B14F-4D97-AF65-F5344CB8AC3E}">
        <p14:creationId xmlns:p14="http://schemas.microsoft.com/office/powerpoint/2010/main" val="393768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15662"/>
          </a:xfrm>
        </p:spPr>
        <p:txBody>
          <a:bodyPr>
            <a:normAutofit/>
          </a:bodyPr>
          <a:lstStyle/>
          <a:p>
            <a:r>
              <a:rPr lang="en-US" dirty="0">
                <a:latin typeface="Arial" panose="020B0604020202020204" pitchFamily="34" charset="0"/>
                <a:cs typeface="Arial" panose="020B0604020202020204" pitchFamily="34" charset="0"/>
              </a:rPr>
              <a:t>SB 35 Annual Report List</a:t>
            </a:r>
          </a:p>
        </p:txBody>
      </p:sp>
      <p:sp>
        <p:nvSpPr>
          <p:cNvPr id="3" name="Content Placeholder 2"/>
          <p:cNvSpPr>
            <a:spLocks noGrp="1"/>
          </p:cNvSpPr>
          <p:nvPr>
            <p:ph type="subTitle" idx="1"/>
          </p:nvPr>
        </p:nvSpPr>
        <p:spPr>
          <a:xfrm>
            <a:off x="838200" y="1533436"/>
            <a:ext cx="7467600" cy="4410164"/>
          </a:xfrm>
        </p:spPr>
        <p:txBody>
          <a:bodyPr>
            <a:normAutofit/>
          </a:bodyPr>
          <a:lstStyle/>
          <a:p>
            <a:pPr marL="457200" indent="-457200" algn="l">
              <a:buFont typeface="Arial" panose="020B0604020202020204" pitchFamily="34" charset="0"/>
              <a:buChar char="•"/>
            </a:pPr>
            <a:endParaRPr lang="en-US" dirty="0">
              <a:solidFill>
                <a:schemeClr val="tx1">
                  <a:lumMod val="75000"/>
                  <a:lumOff val="25000"/>
                </a:schemeClr>
              </a:solidFill>
              <a:latin typeface="Times New Roman" panose="02020603050405020304" pitchFamily="18" charset="0"/>
              <a:cs typeface="Times New Roman" panose="02020603050405020304" pitchFamily="18" charset="0"/>
            </a:endParaRPr>
          </a:p>
          <a:p>
            <a:pPr marL="457200" indent="-457200" algn="l">
              <a:buFont typeface="Arial" panose="020B0604020202020204" pitchFamily="34" charset="0"/>
              <a:buChar char="•"/>
            </a:pPr>
            <a:endParaRPr lang="en-US"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9DB4DF2C-4D17-440C-B80F-A97444D28F3A}"/>
              </a:ext>
            </a:extLst>
          </p:cNvPr>
          <p:cNvPicPr>
            <a:picLocks noChangeAspect="1"/>
          </p:cNvPicPr>
          <p:nvPr/>
        </p:nvPicPr>
        <p:blipFill>
          <a:blip r:embed="rId3"/>
          <a:stretch>
            <a:fillRect/>
          </a:stretch>
        </p:blipFill>
        <p:spPr>
          <a:xfrm>
            <a:off x="1295400" y="1320463"/>
            <a:ext cx="6477000" cy="4980324"/>
          </a:xfrm>
          <a:prstGeom prst="rect">
            <a:avLst/>
          </a:prstGeom>
        </p:spPr>
      </p:pic>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 xmlns:a16="http://schemas.microsoft.com/office/drawing/2014/main" id="{291A5D03-009D-4DD2-8C06-9FD4A93FB2E9}"/>
                  </a:ext>
                </a:extLst>
              </p14:cNvPr>
              <p14:cNvContentPartPr/>
              <p14:nvPr/>
            </p14:nvContentPartPr>
            <p14:xfrm>
              <a:off x="3772763" y="5096686"/>
              <a:ext cx="1226520" cy="127440"/>
            </p14:xfrm>
          </p:contentPart>
        </mc:Choice>
        <mc:Fallback xmlns="">
          <p:pic>
            <p:nvPicPr>
              <p:cNvPr id="10" name="Ink 9">
                <a:extLst>
                  <a:ext uri="{FF2B5EF4-FFF2-40B4-BE49-F238E27FC236}">
                    <a16:creationId xmlns:a16="http://schemas.microsoft.com/office/drawing/2014/main" id="{291A5D03-009D-4DD2-8C06-9FD4A93FB2E9}"/>
                  </a:ext>
                </a:extLst>
              </p:cNvPr>
              <p:cNvPicPr/>
              <p:nvPr/>
            </p:nvPicPr>
            <p:blipFill>
              <a:blip r:embed="rId6"/>
              <a:stretch>
                <a:fillRect/>
              </a:stretch>
            </p:blipFill>
            <p:spPr>
              <a:xfrm>
                <a:off x="3754763" y="5061046"/>
                <a:ext cx="1262160" cy="1990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 xmlns:a16="http://schemas.microsoft.com/office/drawing/2014/main" id="{CB177840-B527-4635-9449-66B2EC8335E4}"/>
                  </a:ext>
                </a:extLst>
              </p14:cNvPr>
              <p14:cNvContentPartPr/>
              <p14:nvPr/>
            </p14:nvContentPartPr>
            <p14:xfrm>
              <a:off x="1502603" y="1848766"/>
              <a:ext cx="5874120" cy="54000"/>
            </p14:xfrm>
          </p:contentPart>
        </mc:Choice>
        <mc:Fallback xmlns="">
          <p:pic>
            <p:nvPicPr>
              <p:cNvPr id="11" name="Ink 10">
                <a:extLst>
                  <a:ext uri="{FF2B5EF4-FFF2-40B4-BE49-F238E27FC236}">
                    <a16:creationId xmlns:a16="http://schemas.microsoft.com/office/drawing/2014/main" id="{CB177840-B527-4635-9449-66B2EC8335E4}"/>
                  </a:ext>
                </a:extLst>
              </p:cNvPr>
              <p:cNvPicPr/>
              <p:nvPr/>
            </p:nvPicPr>
            <p:blipFill>
              <a:blip r:embed="rId8"/>
              <a:stretch>
                <a:fillRect/>
              </a:stretch>
            </p:blipFill>
            <p:spPr>
              <a:xfrm>
                <a:off x="1484963" y="1813126"/>
                <a:ext cx="590976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2" name="Ink 11">
                <a:extLst>
                  <a:ext uri="{FF2B5EF4-FFF2-40B4-BE49-F238E27FC236}">
                    <a16:creationId xmlns="" xmlns:a16="http://schemas.microsoft.com/office/drawing/2014/main" id="{93BDF37D-6A44-4ADA-8E4D-47AB31F43B23}"/>
                  </a:ext>
                </a:extLst>
              </p14:cNvPr>
              <p14:cNvContentPartPr/>
              <p14:nvPr/>
            </p14:nvContentPartPr>
            <p14:xfrm>
              <a:off x="1482443" y="1995646"/>
              <a:ext cx="5170680" cy="32400"/>
            </p14:xfrm>
          </p:contentPart>
        </mc:Choice>
        <mc:Fallback xmlns="">
          <p:pic>
            <p:nvPicPr>
              <p:cNvPr id="12" name="Ink 11">
                <a:extLst>
                  <a:ext uri="{FF2B5EF4-FFF2-40B4-BE49-F238E27FC236}">
                    <a16:creationId xmlns:a16="http://schemas.microsoft.com/office/drawing/2014/main" id="{93BDF37D-6A44-4ADA-8E4D-47AB31F43B23}"/>
                  </a:ext>
                </a:extLst>
              </p:cNvPr>
              <p:cNvPicPr/>
              <p:nvPr/>
            </p:nvPicPr>
            <p:blipFill>
              <a:blip r:embed="rId10"/>
              <a:stretch>
                <a:fillRect/>
              </a:stretch>
            </p:blipFill>
            <p:spPr>
              <a:xfrm>
                <a:off x="1464443" y="1959646"/>
                <a:ext cx="5206320" cy="104040"/>
              </a:xfrm>
              <a:prstGeom prst="rect">
                <a:avLst/>
              </a:prstGeom>
            </p:spPr>
          </p:pic>
        </mc:Fallback>
      </mc:AlternateContent>
    </p:spTree>
    <p:extLst>
      <p:ext uri="{BB962C8B-B14F-4D97-AF65-F5344CB8AC3E}">
        <p14:creationId xmlns:p14="http://schemas.microsoft.com/office/powerpoint/2010/main" val="3080979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HCD </a:t>
            </a:r>
            <a:r>
              <a:rPr lang="en-US" sz="3600" dirty="0" smtClean="0">
                <a:latin typeface="Arial" panose="020B0604020202020204" pitchFamily="34" charset="0"/>
                <a:cs typeface="Arial" panose="020B0604020202020204" pitchFamily="34" charset="0"/>
              </a:rPr>
              <a:t>Requires Annual Reporting</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panose="020B0604020202020204" pitchFamily="34" charset="0"/>
                <a:cs typeface="Arial" panose="020B0604020202020204" pitchFamily="34" charset="0"/>
              </a:rPr>
              <a:t>The Department of Housing and Community Development (HCD) requires all jurisdictions to provide an annual Housing Element progress report including:</a:t>
            </a:r>
          </a:p>
          <a:p>
            <a:r>
              <a:rPr lang="en-US" dirty="0" smtClean="0">
                <a:latin typeface="Arial" panose="020B0604020202020204" pitchFamily="34" charset="0"/>
                <a:cs typeface="Arial" panose="020B0604020202020204" pitchFamily="34" charset="0"/>
              </a:rPr>
              <a:t>Net new unit development tracking compared against projected housing </a:t>
            </a:r>
            <a:r>
              <a:rPr lang="en-US" dirty="0">
                <a:latin typeface="Arial" panose="020B0604020202020204" pitchFamily="34" charset="0"/>
                <a:cs typeface="Arial" panose="020B0604020202020204" pitchFamily="34" charset="0"/>
              </a:rPr>
              <a:t>site/income </a:t>
            </a:r>
            <a:r>
              <a:rPr lang="en-US" dirty="0" smtClean="0">
                <a:latin typeface="Arial" panose="020B0604020202020204" pitchFamily="34" charset="0"/>
                <a:cs typeface="Arial" panose="020B0604020202020204" pitchFamily="34" charset="0"/>
              </a:rPr>
              <a:t>levels stated in Housing Element </a:t>
            </a:r>
          </a:p>
          <a:p>
            <a:r>
              <a:rPr lang="en-US" dirty="0" smtClean="0">
                <a:latin typeface="Arial" panose="020B0604020202020204" pitchFamily="34" charset="0"/>
                <a:cs typeface="Arial" panose="020B0604020202020204" pitchFamily="34" charset="0"/>
              </a:rPr>
              <a:t>State of policies and programs</a:t>
            </a:r>
          </a:p>
          <a:p>
            <a:endParaRPr lang="en-US" dirty="0" smtClean="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599ABEA4-7DA5-C94D-A79D-7A35DA2C1634}"/>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5" name="TextBox 4">
            <a:extLst>
              <a:ext uri="{FF2B5EF4-FFF2-40B4-BE49-F238E27FC236}">
                <a16:creationId xmlns="" xmlns:a16="http://schemas.microsoft.com/office/drawing/2014/main" id="{7606ADAA-184B-D543-8503-20B27829DACF}"/>
              </a:ext>
            </a:extLst>
          </p:cNvPr>
          <p:cNvSpPr txBox="1"/>
          <p:nvPr/>
        </p:nvSpPr>
        <p:spPr>
          <a:xfrm>
            <a:off x="3048000"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Tree>
    <p:extLst>
      <p:ext uri="{BB962C8B-B14F-4D97-AF65-F5344CB8AC3E}">
        <p14:creationId xmlns:p14="http://schemas.microsoft.com/office/powerpoint/2010/main" val="1466216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No Net Loss Law</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457200" indent="-457200"/>
            <a:r>
              <a:rPr lang="en-US" dirty="0" smtClean="0">
                <a:latin typeface="Arial" panose="020B0604020202020204" pitchFamily="34" charset="0"/>
                <a:cs typeface="Arial" panose="020B0604020202020204" pitchFamily="34" charset="0"/>
              </a:rPr>
              <a:t>Requires adequate </a:t>
            </a:r>
            <a:r>
              <a:rPr lang="en-US" dirty="0">
                <a:latin typeface="Arial" panose="020B0604020202020204" pitchFamily="34" charset="0"/>
                <a:cs typeface="Arial" panose="020B0604020202020204" pitchFamily="34" charset="0"/>
              </a:rPr>
              <a:t>sites </a:t>
            </a:r>
            <a:r>
              <a:rPr lang="en-US" dirty="0" smtClean="0">
                <a:latin typeface="Arial" panose="020B0604020202020204" pitchFamily="34" charset="0"/>
                <a:cs typeface="Arial" panose="020B0604020202020204" pitchFamily="34" charset="0"/>
              </a:rPr>
              <a:t>be </a:t>
            </a:r>
            <a:r>
              <a:rPr lang="en-US" dirty="0">
                <a:latin typeface="Arial" panose="020B0604020202020204" pitchFamily="34" charset="0"/>
                <a:cs typeface="Arial" panose="020B0604020202020204" pitchFamily="34" charset="0"/>
              </a:rPr>
              <a:t>available at all times throughout the h</a:t>
            </a:r>
            <a:r>
              <a:rPr lang="en-US" dirty="0" smtClean="0">
                <a:latin typeface="Arial" panose="020B0604020202020204" pitchFamily="34" charset="0"/>
                <a:cs typeface="Arial" panose="020B0604020202020204" pitchFamily="34" charset="0"/>
              </a:rPr>
              <a:t>ousing element cycle to </a:t>
            </a:r>
            <a:r>
              <a:rPr lang="en-US" dirty="0">
                <a:latin typeface="Arial" panose="020B0604020202020204" pitchFamily="34" charset="0"/>
                <a:cs typeface="Arial" panose="020B0604020202020204" pitchFamily="34" charset="0"/>
              </a:rPr>
              <a:t>meet a jurisdiction’s remaining </a:t>
            </a:r>
            <a:r>
              <a:rPr lang="en-US" dirty="0" smtClean="0">
                <a:latin typeface="Arial" panose="020B0604020202020204" pitchFamily="34" charset="0"/>
                <a:cs typeface="Arial" panose="020B0604020202020204" pitchFamily="34" charset="0"/>
              </a:rPr>
              <a:t>RHNA for </a:t>
            </a:r>
            <a:r>
              <a:rPr lang="en-US" u="sng" dirty="0">
                <a:latin typeface="Arial" panose="020B0604020202020204" pitchFamily="34" charset="0"/>
                <a:cs typeface="Arial" panose="020B0604020202020204" pitchFamily="34" charset="0"/>
              </a:rPr>
              <a:t>each income </a:t>
            </a:r>
            <a:r>
              <a:rPr lang="en-US" u="sng" dirty="0" smtClean="0">
                <a:latin typeface="Arial" panose="020B0604020202020204" pitchFamily="34" charset="0"/>
                <a:cs typeface="Arial" panose="020B0604020202020204" pitchFamily="34" charset="0"/>
              </a:rPr>
              <a:t>category</a:t>
            </a:r>
          </a:p>
          <a:p>
            <a:r>
              <a:rPr lang="en-US" dirty="0">
                <a:latin typeface="Arial" panose="020B0604020202020204" pitchFamily="34" charset="0"/>
                <a:cs typeface="Arial" panose="020B0604020202020204" pitchFamily="34" charset="0"/>
              </a:rPr>
              <a:t>When development proposals are received, jurisdictions must compare the proposal to the assumptions in the </a:t>
            </a:r>
            <a:r>
              <a:rPr lang="en-US" dirty="0" smtClean="0">
                <a:latin typeface="Arial" panose="020B0604020202020204" pitchFamily="34" charset="0"/>
                <a:cs typeface="Arial" panose="020B0604020202020204" pitchFamily="34" charset="0"/>
              </a:rPr>
              <a:t>housing element</a:t>
            </a:r>
          </a:p>
        </p:txBody>
      </p:sp>
      <p:pic>
        <p:nvPicPr>
          <p:cNvPr id="4" name="Picture 3">
            <a:extLst>
              <a:ext uri="{FF2B5EF4-FFF2-40B4-BE49-F238E27FC236}">
                <a16:creationId xmlns="" xmlns:a16="http://schemas.microsoft.com/office/drawing/2014/main" id="{599ABEA4-7DA5-C94D-A79D-7A35DA2C1634}"/>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5181600" y="6172200"/>
            <a:ext cx="596900" cy="589715"/>
          </a:xfrm>
          <a:prstGeom prst="rect">
            <a:avLst/>
          </a:prstGeom>
          <a:noFill/>
          <a:ln w="9525">
            <a:noFill/>
            <a:miter lim="800000"/>
            <a:headEnd/>
            <a:tailEnd/>
          </a:ln>
        </p:spPr>
      </p:pic>
      <p:sp>
        <p:nvSpPr>
          <p:cNvPr id="5" name="TextBox 4">
            <a:extLst>
              <a:ext uri="{FF2B5EF4-FFF2-40B4-BE49-F238E27FC236}">
                <a16:creationId xmlns="" xmlns:a16="http://schemas.microsoft.com/office/drawing/2014/main" id="{7606ADAA-184B-D543-8503-20B27829DACF}"/>
              </a:ext>
            </a:extLst>
          </p:cNvPr>
          <p:cNvSpPr txBox="1"/>
          <p:nvPr/>
        </p:nvSpPr>
        <p:spPr>
          <a:xfrm>
            <a:off x="3048000" y="6297780"/>
            <a:ext cx="2286000" cy="338554"/>
          </a:xfrm>
          <a:prstGeom prst="rect">
            <a:avLst/>
          </a:prstGeom>
          <a:noFill/>
        </p:spPr>
        <p:txBody>
          <a:bodyPr wrap="square" rtlCol="0">
            <a:spAutoFit/>
          </a:bodyPr>
          <a:lstStyle/>
          <a:p>
            <a:r>
              <a:rPr lang="en-US" sz="1600" dirty="0">
                <a:solidFill>
                  <a:srgbClr val="6F8F30"/>
                </a:solidFill>
                <a:latin typeface="Arial" panose="020B0604020202020204" pitchFamily="34" charset="0"/>
                <a:cs typeface="Arial" panose="020B0604020202020204" pitchFamily="34" charset="0"/>
              </a:rPr>
              <a:t>Town of Portola Valley</a:t>
            </a:r>
          </a:p>
        </p:txBody>
      </p:sp>
    </p:spTree>
    <p:extLst>
      <p:ext uri="{BB962C8B-B14F-4D97-AF65-F5344CB8AC3E}">
        <p14:creationId xmlns:p14="http://schemas.microsoft.com/office/powerpoint/2010/main" val="2413401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13843</TotalTime>
  <Words>1877</Words>
  <Application>Microsoft Office PowerPoint</Application>
  <PresentationFormat>On-screen Show (4:3)</PresentationFormat>
  <Paragraphs>134</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Introduction to the RHNA Zoning Target Concept</vt:lpstr>
      <vt:lpstr>Key Topics</vt:lpstr>
      <vt:lpstr>Traditional State Tools for Seeking Housing Element Compliance</vt:lpstr>
      <vt:lpstr>  Additional Penalties for Submitting Late Housing Element/Not Rezoning In Time </vt:lpstr>
      <vt:lpstr>Failure to Build Housing Units</vt:lpstr>
      <vt:lpstr>Additional Tool for Incentivizing Cities to Build Housing: SB 35</vt:lpstr>
      <vt:lpstr>SB 35 Annual Report List</vt:lpstr>
      <vt:lpstr>HCD Requires Annual Reporting</vt:lpstr>
      <vt:lpstr>No Net Loss Law</vt:lpstr>
      <vt:lpstr>No Net Loss Law Cont.</vt:lpstr>
      <vt:lpstr>What’s a Zoning Target?</vt:lpstr>
      <vt:lpstr>RHNA Zoning Target = Smart Budgeting</vt:lpstr>
      <vt:lpstr>How Do We Think About the Zoning Target Moving Forward?</vt:lpstr>
      <vt:lpstr>Zoning Target: How To</vt:lpstr>
      <vt:lpstr>RHNA Shortfall Scenario</vt:lpstr>
      <vt:lpstr>Questions on Zoning Target?</vt:lpstr>
      <vt:lpstr>No Net Loss Law Cont.</vt:lpstr>
    </vt:vector>
  </TitlesOfParts>
  <Company>County of San Mateo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Groundwater Assessment of San Mateo Plain</dc:title>
  <dc:creator>cice</dc:creator>
  <cp:lastModifiedBy>Adrienne Smith</cp:lastModifiedBy>
  <cp:revision>306</cp:revision>
  <cp:lastPrinted>2021-09-20T22:31:49Z</cp:lastPrinted>
  <dcterms:created xsi:type="dcterms:W3CDTF">2015-10-15T20:59:18Z</dcterms:created>
  <dcterms:modified xsi:type="dcterms:W3CDTF">2021-10-18T23:19:53Z</dcterms:modified>
</cp:coreProperties>
</file>