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4"/>
  </p:sldMasterIdLst>
  <p:notesMasterIdLst>
    <p:notesMasterId r:id="rId11"/>
  </p:notesMasterIdLst>
  <p:sldIdLst>
    <p:sldId id="412" r:id="rId5"/>
    <p:sldId id="680" r:id="rId6"/>
    <p:sldId id="682" r:id="rId7"/>
    <p:sldId id="684" r:id="rId8"/>
    <p:sldId id="662" r:id="rId9"/>
    <p:sldId id="68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D59305D-3B6B-2955-9FFC-1CDC3FCE1EA6}" name="Adrienne Smith" initials="AS" userId="S::asmith@portolavalley.net::079a25fc-ef23-400f-83b7-210444f19087" providerId="AD"/>
  <p188:author id="{3B20BB71-E524-B61A-2744-134120C9786E}" name="Carla Violet" initials="CV" userId="Carla Violet" providerId="None"/>
  <p188:author id="{BA5B45AC-5718-9A15-5A03-070FBF1665B9}" name="Carla Violet" initials="CV" userId="S::CViolet@up-partners.com::caca88c5-92fb-4baa-8725-b54fe1dd7404" providerId="AD"/>
  <p188:author id="{4CFBA5DE-A2F1-741C-CFDB-03BDB9E86193}" name="Carla Violet" initials="CV" userId="9kM5k1Ly9TZuRSKhqdwLN8dpDZpYpNH6oLosSiEOXEc=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a E. Silver" initials="CE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893E"/>
    <a:srgbClr val="DEE7D1"/>
    <a:srgbClr val="6B784E"/>
    <a:srgbClr val="FFFF00"/>
    <a:srgbClr val="EFF3EA"/>
    <a:srgbClr val="DDDFD1"/>
    <a:srgbClr val="DDDFBC"/>
    <a:srgbClr val="D1DDBC"/>
    <a:srgbClr val="FFCC00"/>
    <a:srgbClr val="A1BD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754FE5-B5F6-4B8A-8FA4-29244BA43D58}" v="1" dt="2023-10-25T17:10:11.9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9" autoAdjust="0"/>
    <p:restoredTop sz="92031" autoAdjust="0"/>
  </p:normalViewPr>
  <p:slideViewPr>
    <p:cSldViewPr>
      <p:cViewPr varScale="1">
        <p:scale>
          <a:sx n="76" d="100"/>
          <a:sy n="76" d="100"/>
        </p:scale>
        <p:origin x="1454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Biggs" userId="b2a08e79-8d4d-480f-a30b-6b07798a6053" providerId="ADAL" clId="{BF754FE5-B5F6-4B8A-8FA4-29244BA43D58}"/>
    <pc:docChg chg="custSel delSld modSld">
      <pc:chgData name="Jon Biggs" userId="b2a08e79-8d4d-480f-a30b-6b07798a6053" providerId="ADAL" clId="{BF754FE5-B5F6-4B8A-8FA4-29244BA43D58}" dt="2023-10-25T19:57:32.175" v="1009" actId="20577"/>
      <pc:docMkLst>
        <pc:docMk/>
      </pc:docMkLst>
      <pc:sldChg chg="modSp mod">
        <pc:chgData name="Jon Biggs" userId="b2a08e79-8d4d-480f-a30b-6b07798a6053" providerId="ADAL" clId="{BF754FE5-B5F6-4B8A-8FA4-29244BA43D58}" dt="2023-10-25T17:04:56.574" v="29" actId="20577"/>
        <pc:sldMkLst>
          <pc:docMk/>
          <pc:sldMk cId="2005012025" sldId="412"/>
        </pc:sldMkLst>
        <pc:spChg chg="mod">
          <ac:chgData name="Jon Biggs" userId="b2a08e79-8d4d-480f-a30b-6b07798a6053" providerId="ADAL" clId="{BF754FE5-B5F6-4B8A-8FA4-29244BA43D58}" dt="2023-10-25T17:04:56.574" v="29" actId="20577"/>
          <ac:spMkLst>
            <pc:docMk/>
            <pc:sldMk cId="2005012025" sldId="412"/>
            <ac:spMk id="9" creationId="{752AE235-C86B-4062-A125-A97CC494A876}"/>
          </ac:spMkLst>
        </pc:spChg>
      </pc:sldChg>
      <pc:sldChg chg="addSp modSp mod chgLayout">
        <pc:chgData name="Jon Biggs" userId="b2a08e79-8d4d-480f-a30b-6b07798a6053" providerId="ADAL" clId="{BF754FE5-B5F6-4B8A-8FA4-29244BA43D58}" dt="2023-10-25T17:18:35.415" v="662" actId="255"/>
        <pc:sldMkLst>
          <pc:docMk/>
          <pc:sldMk cId="3088118439" sldId="662"/>
        </pc:sldMkLst>
        <pc:spChg chg="mod ord">
          <ac:chgData name="Jon Biggs" userId="b2a08e79-8d4d-480f-a30b-6b07798a6053" providerId="ADAL" clId="{BF754FE5-B5F6-4B8A-8FA4-29244BA43D58}" dt="2023-10-25T17:18:04.510" v="646" actId="700"/>
          <ac:spMkLst>
            <pc:docMk/>
            <pc:sldMk cId="3088118439" sldId="662"/>
            <ac:spMk id="2" creationId="{0F171179-26EC-9749-A80B-53CCC11A3F24}"/>
          </ac:spMkLst>
        </pc:spChg>
        <pc:spChg chg="add mod ord">
          <ac:chgData name="Jon Biggs" userId="b2a08e79-8d4d-480f-a30b-6b07798a6053" providerId="ADAL" clId="{BF754FE5-B5F6-4B8A-8FA4-29244BA43D58}" dt="2023-10-25T17:18:35.415" v="662" actId="255"/>
          <ac:spMkLst>
            <pc:docMk/>
            <pc:sldMk cId="3088118439" sldId="662"/>
            <ac:spMk id="4" creationId="{863E0A2E-8A0F-FD0F-33D2-33D2127E0D95}"/>
          </ac:spMkLst>
        </pc:spChg>
      </pc:sldChg>
      <pc:sldChg chg="del">
        <pc:chgData name="Jon Biggs" userId="b2a08e79-8d4d-480f-a30b-6b07798a6053" providerId="ADAL" clId="{BF754FE5-B5F6-4B8A-8FA4-29244BA43D58}" dt="2023-10-25T17:14:40.034" v="479" actId="2696"/>
        <pc:sldMkLst>
          <pc:docMk/>
          <pc:sldMk cId="2384966718" sldId="664"/>
        </pc:sldMkLst>
      </pc:sldChg>
      <pc:sldChg chg="del">
        <pc:chgData name="Jon Biggs" userId="b2a08e79-8d4d-480f-a30b-6b07798a6053" providerId="ADAL" clId="{BF754FE5-B5F6-4B8A-8FA4-29244BA43D58}" dt="2023-10-25T17:14:53.342" v="480" actId="2696"/>
        <pc:sldMkLst>
          <pc:docMk/>
          <pc:sldMk cId="2521286047" sldId="677"/>
        </pc:sldMkLst>
      </pc:sldChg>
      <pc:sldChg chg="modSp mod">
        <pc:chgData name="Jon Biggs" userId="b2a08e79-8d4d-480f-a30b-6b07798a6053" providerId="ADAL" clId="{BF754FE5-B5F6-4B8A-8FA4-29244BA43D58}" dt="2023-10-25T17:16:03.415" v="554" actId="1076"/>
        <pc:sldMkLst>
          <pc:docMk/>
          <pc:sldMk cId="2296966821" sldId="680"/>
        </pc:sldMkLst>
        <pc:spChg chg="mod">
          <ac:chgData name="Jon Biggs" userId="b2a08e79-8d4d-480f-a30b-6b07798a6053" providerId="ADAL" clId="{BF754FE5-B5F6-4B8A-8FA4-29244BA43D58}" dt="2023-10-25T17:15:36.141" v="529" actId="20577"/>
          <ac:spMkLst>
            <pc:docMk/>
            <pc:sldMk cId="2296966821" sldId="680"/>
            <ac:spMk id="2" creationId="{0F171179-26EC-9749-A80B-53CCC11A3F24}"/>
          </ac:spMkLst>
        </pc:spChg>
        <pc:spChg chg="mod">
          <ac:chgData name="Jon Biggs" userId="b2a08e79-8d4d-480f-a30b-6b07798a6053" providerId="ADAL" clId="{BF754FE5-B5F6-4B8A-8FA4-29244BA43D58}" dt="2023-10-25T17:09:35.492" v="177" actId="20577"/>
          <ac:spMkLst>
            <pc:docMk/>
            <pc:sldMk cId="2296966821" sldId="680"/>
            <ac:spMk id="5" creationId="{C6D04C28-A05D-64A6-4115-8FF905341383}"/>
          </ac:spMkLst>
        </pc:spChg>
        <pc:spChg chg="mod">
          <ac:chgData name="Jon Biggs" userId="b2a08e79-8d4d-480f-a30b-6b07798a6053" providerId="ADAL" clId="{BF754FE5-B5F6-4B8A-8FA4-29244BA43D58}" dt="2023-10-25T17:16:03.415" v="554" actId="1076"/>
          <ac:spMkLst>
            <pc:docMk/>
            <pc:sldMk cId="2296966821" sldId="680"/>
            <ac:spMk id="6" creationId="{880EEE8C-2171-4C7C-9AB8-834A68444A5C}"/>
          </ac:spMkLst>
        </pc:spChg>
      </pc:sldChg>
      <pc:sldChg chg="modSp mod">
        <pc:chgData name="Jon Biggs" userId="b2a08e79-8d4d-480f-a30b-6b07798a6053" providerId="ADAL" clId="{BF754FE5-B5F6-4B8A-8FA4-29244BA43D58}" dt="2023-10-25T17:19:37.578" v="809" actId="20577"/>
        <pc:sldMkLst>
          <pc:docMk/>
          <pc:sldMk cId="3991236507" sldId="682"/>
        </pc:sldMkLst>
        <pc:spChg chg="mod">
          <ac:chgData name="Jon Biggs" userId="b2a08e79-8d4d-480f-a30b-6b07798a6053" providerId="ADAL" clId="{BF754FE5-B5F6-4B8A-8FA4-29244BA43D58}" dt="2023-10-25T17:16:46.307" v="557" actId="2711"/>
          <ac:spMkLst>
            <pc:docMk/>
            <pc:sldMk cId="3991236507" sldId="682"/>
            <ac:spMk id="2" creationId="{0F171179-26EC-9749-A80B-53CCC11A3F24}"/>
          </ac:spMkLst>
        </pc:spChg>
        <pc:spChg chg="mod">
          <ac:chgData name="Jon Biggs" userId="b2a08e79-8d4d-480f-a30b-6b07798a6053" providerId="ADAL" clId="{BF754FE5-B5F6-4B8A-8FA4-29244BA43D58}" dt="2023-10-25T17:19:37.578" v="809" actId="20577"/>
          <ac:spMkLst>
            <pc:docMk/>
            <pc:sldMk cId="3991236507" sldId="682"/>
            <ac:spMk id="5" creationId="{C6D04C28-A05D-64A6-4115-8FF905341383}"/>
          </ac:spMkLst>
        </pc:spChg>
        <pc:spChg chg="mod">
          <ac:chgData name="Jon Biggs" userId="b2a08e79-8d4d-480f-a30b-6b07798a6053" providerId="ADAL" clId="{BF754FE5-B5F6-4B8A-8FA4-29244BA43D58}" dt="2023-10-25T17:16:33.257" v="556" actId="1076"/>
          <ac:spMkLst>
            <pc:docMk/>
            <pc:sldMk cId="3991236507" sldId="682"/>
            <ac:spMk id="6" creationId="{880EEE8C-2171-4C7C-9AB8-834A68444A5C}"/>
          </ac:spMkLst>
        </pc:spChg>
      </pc:sldChg>
      <pc:sldChg chg="modSp mod">
        <pc:chgData name="Jon Biggs" userId="b2a08e79-8d4d-480f-a30b-6b07798a6053" providerId="ADAL" clId="{BF754FE5-B5F6-4B8A-8FA4-29244BA43D58}" dt="2023-10-25T19:57:32.175" v="1009" actId="20577"/>
        <pc:sldMkLst>
          <pc:docMk/>
          <pc:sldMk cId="1501525793" sldId="684"/>
        </pc:sldMkLst>
        <pc:spChg chg="mod">
          <ac:chgData name="Jon Biggs" userId="b2a08e79-8d4d-480f-a30b-6b07798a6053" providerId="ADAL" clId="{BF754FE5-B5F6-4B8A-8FA4-29244BA43D58}" dt="2023-10-25T17:17:13.709" v="612" actId="20577"/>
          <ac:spMkLst>
            <pc:docMk/>
            <pc:sldMk cId="1501525793" sldId="684"/>
            <ac:spMk id="2" creationId="{0F171179-26EC-9749-A80B-53CCC11A3F24}"/>
          </ac:spMkLst>
        </pc:spChg>
        <pc:spChg chg="mod">
          <ac:chgData name="Jon Biggs" userId="b2a08e79-8d4d-480f-a30b-6b07798a6053" providerId="ADAL" clId="{BF754FE5-B5F6-4B8A-8FA4-29244BA43D58}" dt="2023-10-25T19:57:32.175" v="1009" actId="20577"/>
          <ac:spMkLst>
            <pc:docMk/>
            <pc:sldMk cId="1501525793" sldId="684"/>
            <ac:spMk id="5" creationId="{C6D04C28-A05D-64A6-4115-8FF905341383}"/>
          </ac:spMkLst>
        </pc:spChg>
        <pc:spChg chg="mod">
          <ac:chgData name="Jon Biggs" userId="b2a08e79-8d4d-480f-a30b-6b07798a6053" providerId="ADAL" clId="{BF754FE5-B5F6-4B8A-8FA4-29244BA43D58}" dt="2023-10-25T17:16:51.260" v="558" actId="1076"/>
          <ac:spMkLst>
            <pc:docMk/>
            <pc:sldMk cId="1501525793" sldId="684"/>
            <ac:spMk id="6" creationId="{880EEE8C-2171-4C7C-9AB8-834A68444A5C}"/>
          </ac:spMkLst>
        </pc:spChg>
      </pc:sldChg>
      <pc:sldChg chg="del">
        <pc:chgData name="Jon Biggs" userId="b2a08e79-8d4d-480f-a30b-6b07798a6053" providerId="ADAL" clId="{BF754FE5-B5F6-4B8A-8FA4-29244BA43D58}" dt="2023-10-25T17:14:08.005" v="477" actId="2696"/>
        <pc:sldMkLst>
          <pc:docMk/>
          <pc:sldMk cId="3677317085" sldId="685"/>
        </pc:sldMkLst>
      </pc:sldChg>
      <pc:sldChg chg="del">
        <pc:chgData name="Jon Biggs" userId="b2a08e79-8d4d-480f-a30b-6b07798a6053" providerId="ADAL" clId="{BF754FE5-B5F6-4B8A-8FA4-29244BA43D58}" dt="2023-10-25T17:14:20.570" v="478" actId="2696"/>
        <pc:sldMkLst>
          <pc:docMk/>
          <pc:sldMk cId="1040775741" sldId="686"/>
        </pc:sldMkLst>
      </pc:sldChg>
      <pc:sldChg chg="del">
        <pc:chgData name="Jon Biggs" userId="b2a08e79-8d4d-480f-a30b-6b07798a6053" providerId="ADAL" clId="{BF754FE5-B5F6-4B8A-8FA4-29244BA43D58}" dt="2023-10-25T17:17:31.535" v="613" actId="47"/>
        <pc:sldMkLst>
          <pc:docMk/>
          <pc:sldMk cId="1695188423" sldId="6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99886-7CFE-4A27-9F08-D5AE2B3E50A1}" type="datetimeFigureOut">
              <a:rPr lang="en-US" smtClean="0"/>
              <a:t>10/25/2023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A9573-7CDA-4E9F-BFA9-97AE30F83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34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A9573-7CDA-4E9F-BFA9-97AE30F8344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860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A9573-7CDA-4E9F-BFA9-97AE30F8344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974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A9573-7CDA-4E9F-BFA9-97AE30F8344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789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A9573-7CDA-4E9F-BFA9-97AE30F8344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3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A9573-7CDA-4E9F-BFA9-97AE30F8344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754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A9573-7CDA-4E9F-BFA9-97AE30F8344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047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91DC-AA9F-4D44-9996-496B40B3DED9}" type="datetimeFigureOut">
              <a:rPr lang="en-US" smtClean="0"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5ACD-150C-42E9-A128-6FA4CE983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13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91DC-AA9F-4D44-9996-496B40B3DED9}" type="datetimeFigureOut">
              <a:rPr lang="en-US" smtClean="0"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5ACD-150C-42E9-A128-6FA4CE983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1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91DC-AA9F-4D44-9996-496B40B3DED9}" type="datetimeFigureOut">
              <a:rPr lang="en-US" smtClean="0"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5ACD-150C-42E9-A128-6FA4CE983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12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91DC-AA9F-4D44-9996-496B40B3DED9}" type="datetimeFigureOut">
              <a:rPr lang="en-US" smtClean="0"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5ACD-150C-42E9-A128-6FA4CE983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21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91DC-AA9F-4D44-9996-496B40B3DED9}" type="datetimeFigureOut">
              <a:rPr lang="en-US" smtClean="0"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5ACD-150C-42E9-A128-6FA4CE983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34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91DC-AA9F-4D44-9996-496B40B3DED9}" type="datetimeFigureOut">
              <a:rPr lang="en-US" smtClean="0"/>
              <a:t>10/25/2023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5ACD-150C-42E9-A128-6FA4CE983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86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91DC-AA9F-4D44-9996-496B40B3DED9}" type="datetimeFigureOut">
              <a:rPr lang="en-US" smtClean="0"/>
              <a:t>10/25/2023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5ACD-150C-42E9-A128-6FA4CE983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78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91DC-AA9F-4D44-9996-496B40B3DED9}" type="datetimeFigureOut">
              <a:rPr lang="en-US" smtClean="0"/>
              <a:t>10/25/2023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5ACD-150C-42E9-A128-6FA4CE983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9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91DC-AA9F-4D44-9996-496B40B3DED9}" type="datetimeFigureOut">
              <a:rPr lang="en-US" smtClean="0"/>
              <a:t>10/25/2023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5ACD-150C-42E9-A128-6FA4CE983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1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91DC-AA9F-4D44-9996-496B40B3DED9}" type="datetimeFigureOut">
              <a:rPr lang="en-US" smtClean="0"/>
              <a:t>10/25/2023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5ACD-150C-42E9-A128-6FA4CE983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62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91DC-AA9F-4D44-9996-496B40B3DED9}" type="datetimeFigureOut">
              <a:rPr lang="en-US" smtClean="0"/>
              <a:t>10/25/2023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5ACD-150C-42E9-A128-6FA4CE983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24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391DC-AA9F-4D44-9996-496B40B3DED9}" type="datetimeFigureOut">
              <a:rPr lang="en-US" smtClean="0"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95ACD-150C-42E9-A128-6FA4CE983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85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52AE235-C86B-4062-A125-A97CC494A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4073" y="4800600"/>
            <a:ext cx="4939867" cy="14232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October 25, 2023</a:t>
            </a:r>
          </a:p>
          <a:p>
            <a:pPr marL="0" indent="0" algn="ctr">
              <a:buNone/>
            </a:pP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Town Council</a:t>
            </a:r>
          </a:p>
        </p:txBody>
      </p:sp>
      <p:pic>
        <p:nvPicPr>
          <p:cNvPr id="5" name="Content Placeholder 4" descr="A house with a tree in the front yard&#10;&#10;Description automatically generated with low confidence">
            <a:extLst>
              <a:ext uri="{FF2B5EF4-FFF2-40B4-BE49-F238E27FC236}">
                <a16:creationId xmlns:a16="http://schemas.microsoft.com/office/drawing/2014/main" id="{B1AE72A8-8FA8-F64F-9B3D-5B4B0FBC168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B839FE5-601B-D047-9EBB-23EEAF70D9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022005" y="6172200"/>
            <a:ext cx="596900" cy="58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5F0E7E2-9252-7B42-AC3D-A058D2122158}"/>
              </a:ext>
            </a:extLst>
          </p:cNvPr>
          <p:cNvSpPr txBox="1"/>
          <p:nvPr/>
        </p:nvSpPr>
        <p:spPr>
          <a:xfrm>
            <a:off x="4867837" y="629778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F8F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Town of Portola Valley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24073" y="1371600"/>
            <a:ext cx="4953000" cy="22098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Update on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b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Housing Element and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</a:rPr>
              <a:t>Next Steps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012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80EEE8C-2171-4C7C-9AB8-834A68444A5C}"/>
              </a:ext>
            </a:extLst>
          </p:cNvPr>
          <p:cNvSpPr/>
          <p:nvPr/>
        </p:nvSpPr>
        <p:spPr>
          <a:xfrm>
            <a:off x="0" y="211618"/>
            <a:ext cx="9144000" cy="1248736"/>
          </a:xfrm>
          <a:prstGeom prst="rect">
            <a:avLst/>
          </a:prstGeom>
          <a:solidFill>
            <a:srgbClr val="A2BD7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171179-26EC-9749-A80B-53CCC11A3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HOUSING ELEMENT UPDATE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D04C28-A05D-64A6-4115-8FF905341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22437"/>
            <a:ext cx="8458200" cy="4525963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March 29, 2023 - Adopted Initial Study / Mitigated Negative Declaration (IS/MND) and Mitigation Monitoring and Reportin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g Program (MMRP) 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May 10, 2023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 -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Adopted Housing Element and Confirming General Plan Amendments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July 25, 2023 – Received second comment letter from HCD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August 9, 2023 – Update to Town Council on HCD letter and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coordination with Woodside Fire Protection District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September 13, 2023 – Town Council Updated on Status of Element and coordination with HCD</a:t>
            </a:r>
          </a:p>
          <a:p>
            <a:pPr marL="0" indent="0">
              <a:buNone/>
            </a:pP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9ABEA4-7DA5-C94D-A79D-7A35DA2C16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181600" y="6172200"/>
            <a:ext cx="596900" cy="58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606ADAA-184B-D543-8503-20B27829DACF}"/>
              </a:ext>
            </a:extLst>
          </p:cNvPr>
          <p:cNvSpPr txBox="1"/>
          <p:nvPr/>
        </p:nvSpPr>
        <p:spPr>
          <a:xfrm>
            <a:off x="3048000" y="629778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F8F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Town of Portola Valley</a:t>
            </a:r>
          </a:p>
        </p:txBody>
      </p:sp>
    </p:spTree>
    <p:extLst>
      <p:ext uri="{BB962C8B-B14F-4D97-AF65-F5344CB8AC3E}">
        <p14:creationId xmlns:p14="http://schemas.microsoft.com/office/powerpoint/2010/main" val="2296966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80EEE8C-2171-4C7C-9AB8-834A68444A5C}"/>
              </a:ext>
            </a:extLst>
          </p:cNvPr>
          <p:cNvSpPr/>
          <p:nvPr/>
        </p:nvSpPr>
        <p:spPr>
          <a:xfrm>
            <a:off x="0" y="211617"/>
            <a:ext cx="9144000" cy="1248736"/>
          </a:xfrm>
          <a:prstGeom prst="rect">
            <a:avLst/>
          </a:prstGeom>
          <a:solidFill>
            <a:srgbClr val="A2BD7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171179-26EC-9749-A80B-53CCC11A3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 ELEMENT UPDATE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D04C28-A05D-64A6-4115-8FF905341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meeting with HCD reviewer was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</a:rPr>
              <a:t>held on 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September 12</a:t>
            </a:r>
            <a:r>
              <a:rPr lang="en-US" sz="2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  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- review HCD comment letter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</a:rPr>
              <a:t>Two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meetings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</a:rPr>
              <a:t> in early October cancelled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</a:rPr>
              <a:t>One meeting held on October 17, 2023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</a:rPr>
              <a:t>Additional meeting held on October 19, 2023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</a:rPr>
              <a:t>HCD Staff cooperative but clear about expectations</a:t>
            </a:r>
          </a:p>
          <a:p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9ABEA4-7DA5-C94D-A79D-7A35DA2C16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181600" y="6172200"/>
            <a:ext cx="596900" cy="58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606ADAA-184B-D543-8503-20B27829DACF}"/>
              </a:ext>
            </a:extLst>
          </p:cNvPr>
          <p:cNvSpPr txBox="1"/>
          <p:nvPr/>
        </p:nvSpPr>
        <p:spPr>
          <a:xfrm>
            <a:off x="3048000" y="629778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F8F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Town of Portola Valley</a:t>
            </a:r>
          </a:p>
        </p:txBody>
      </p:sp>
    </p:spTree>
    <p:extLst>
      <p:ext uri="{BB962C8B-B14F-4D97-AF65-F5344CB8AC3E}">
        <p14:creationId xmlns:p14="http://schemas.microsoft.com/office/powerpoint/2010/main" val="3991236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80EEE8C-2171-4C7C-9AB8-834A68444A5C}"/>
              </a:ext>
            </a:extLst>
          </p:cNvPr>
          <p:cNvSpPr/>
          <p:nvPr/>
        </p:nvSpPr>
        <p:spPr>
          <a:xfrm>
            <a:off x="0" y="211617"/>
            <a:ext cx="9144000" cy="1248736"/>
          </a:xfrm>
          <a:prstGeom prst="rect">
            <a:avLst/>
          </a:prstGeom>
          <a:solidFill>
            <a:srgbClr val="A2BD7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171179-26EC-9749-A80B-53CCC11A3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HOUSING ELEMENT UPDATE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D04C28-A05D-64A6-4115-8FF905341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</a:rPr>
              <a:t>Staff may need to engage HCD again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</a:rPr>
              <a:t>We believe we have modifications HCD is likely to accept, bring the revised Housing Element back through a public process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</a:rPr>
              <a:t>Approximate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Timeline – Subject to Change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900" dirty="0">
                <a:latin typeface="Arial" panose="020B0604020202020204" pitchFamily="34" charset="0"/>
                <a:ea typeface="Calibri" panose="020F0502020204030204" pitchFamily="34" charset="0"/>
              </a:rPr>
              <a:t>Draft Housing Element to Planning Commission November or December (Want ample time for public review)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9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Town </a:t>
            </a:r>
            <a:r>
              <a:rPr lang="en-US" sz="19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Council Review </a:t>
            </a:r>
            <a:r>
              <a:rPr lang="en-US" sz="19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of Housing Element January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900" dirty="0">
                <a:latin typeface="Arial" panose="020B0604020202020204" pitchFamily="34" charset="0"/>
                <a:ea typeface="Calibri" panose="020F0502020204030204" pitchFamily="34" charset="0"/>
              </a:rPr>
              <a:t>January(</a:t>
            </a:r>
            <a:r>
              <a:rPr lang="en-US" sz="1900" dirty="0" err="1">
                <a:latin typeface="Arial" panose="020B0604020202020204" pitchFamily="34" charset="0"/>
                <a:ea typeface="Calibri" panose="020F0502020204030204" pitchFamily="34" charset="0"/>
              </a:rPr>
              <a:t>ish</a:t>
            </a:r>
            <a:r>
              <a:rPr lang="en-US" sz="1900" dirty="0">
                <a:latin typeface="Arial" panose="020B0604020202020204" pitchFamily="34" charset="0"/>
                <a:ea typeface="Calibri" panose="020F0502020204030204" pitchFamily="34" charset="0"/>
              </a:rPr>
              <a:t>) send revised Housing Element to HCD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9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Zoning Code amendments to Planning Commission while Town waits for HCD comments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</a:rPr>
              <a:t>Adopt final, certified Housing Element, Zoning Amendments, and Zoning Code Amendments around March/April 2024</a:t>
            </a:r>
            <a:endParaRPr lang="en-US" sz="2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1200"/>
              </a:spcBef>
            </a:pP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52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80EEE8C-2171-4C7C-9AB8-834A68444A5C}"/>
              </a:ext>
            </a:extLst>
          </p:cNvPr>
          <p:cNvSpPr/>
          <p:nvPr/>
        </p:nvSpPr>
        <p:spPr>
          <a:xfrm>
            <a:off x="0" y="221666"/>
            <a:ext cx="9144000" cy="1248736"/>
          </a:xfrm>
          <a:prstGeom prst="rect">
            <a:avLst/>
          </a:prstGeom>
          <a:solidFill>
            <a:srgbClr val="A2BD7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171179-26EC-9749-A80B-53CCC11A3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HOUSING ELEMENT UPDATE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3E0A2E-8A0F-FD0F-33D2-33D2127E0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6000" dirty="0"/>
              <a:t>QUESTIONS?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9ABEA4-7DA5-C94D-A79D-7A35DA2C16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181600" y="6172200"/>
            <a:ext cx="596900" cy="58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606ADAA-184B-D543-8503-20B27829DACF}"/>
              </a:ext>
            </a:extLst>
          </p:cNvPr>
          <p:cNvSpPr txBox="1"/>
          <p:nvPr/>
        </p:nvSpPr>
        <p:spPr>
          <a:xfrm>
            <a:off x="3048000" y="629778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F8F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Town of Portola Valley</a:t>
            </a:r>
          </a:p>
        </p:txBody>
      </p:sp>
    </p:spTree>
    <p:extLst>
      <p:ext uri="{BB962C8B-B14F-4D97-AF65-F5344CB8AC3E}">
        <p14:creationId xmlns:p14="http://schemas.microsoft.com/office/powerpoint/2010/main" val="3088118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80EEE8C-2171-4C7C-9AB8-834A68444A5C}"/>
              </a:ext>
            </a:extLst>
          </p:cNvPr>
          <p:cNvSpPr/>
          <p:nvPr/>
        </p:nvSpPr>
        <p:spPr>
          <a:xfrm>
            <a:off x="0" y="221666"/>
            <a:ext cx="9144000" cy="1248736"/>
          </a:xfrm>
          <a:prstGeom prst="rect">
            <a:avLst/>
          </a:prstGeom>
          <a:solidFill>
            <a:srgbClr val="A2BD7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171179-26EC-9749-A80B-53CCC11A3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HCD Comments &amp; Call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D04C28-A05D-64A6-4115-8FF905341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Technical team </a:t>
            </a:r>
            <a:r>
              <a:rPr lang="en-US" sz="2000" u="sng" dirty="0">
                <a:latin typeface="Arial" panose="020B0604020202020204" pitchFamily="34" charset="0"/>
                <a:ea typeface="Calibri" panose="020F0502020204030204" pitchFamily="34" charset="0"/>
              </a:rPr>
              <a:t>preliminary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analysis based on one hour call with reviewer, experience of consultant, and re-review of relevant laws</a:t>
            </a:r>
          </a:p>
          <a:p>
            <a:pPr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Five comments with largest policy implications and effort to resolve: 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</a:rPr>
              <a:t>Opt-In Housing Diversification Program – page 2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</a:rPr>
              <a:t>Availability of Zoning and Minimum Density – page 3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</a:rPr>
              <a:t>ADUs and adjustments if affordable units are not realized – page 6 (implication that proposed number would be accepted if program included a back-up if affordable units not realized)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</a:rPr>
              <a:t>Dorothy Ford Park facilitation and support – page 6 (confirmation that the site is feasible, but implementation needs to be strengthened)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</a:rPr>
              <a:t>Affirmatively Furthering Fair Housing – page 8 (reviewer noted that many pieces were included but needed to be discussed differently, implied limited new components) </a:t>
            </a:r>
          </a:p>
          <a:p>
            <a:pPr>
              <a:spcBef>
                <a:spcPts val="1200"/>
              </a:spcBef>
            </a:pP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9ABEA4-7DA5-C94D-A79D-7A35DA2C16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181600" y="6172200"/>
            <a:ext cx="596900" cy="58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606ADAA-184B-D543-8503-20B27829DACF}"/>
              </a:ext>
            </a:extLst>
          </p:cNvPr>
          <p:cNvSpPr txBox="1"/>
          <p:nvPr/>
        </p:nvSpPr>
        <p:spPr>
          <a:xfrm>
            <a:off x="3048000" y="629778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F8F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Town of Portola Valley</a:t>
            </a:r>
          </a:p>
        </p:txBody>
      </p:sp>
    </p:spTree>
    <p:extLst>
      <p:ext uri="{BB962C8B-B14F-4D97-AF65-F5344CB8AC3E}">
        <p14:creationId xmlns:p14="http://schemas.microsoft.com/office/powerpoint/2010/main" val="3771621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627d1f1-5ac4-4666-aa9d-17a0cf812ec1">
      <Terms xmlns="http://schemas.microsoft.com/office/infopath/2007/PartnerControls"/>
    </lcf76f155ced4ddcb4097134ff3c332f>
    <TaxCatchAll xmlns="b7e4ab5d-46f5-4726-9422-ad507278eb1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4C09B5347AD34AB19C2692AF5F84CE" ma:contentTypeVersion="16" ma:contentTypeDescription="Create a new document." ma:contentTypeScope="" ma:versionID="44117bc51fa811f841970919e6b37547">
  <xsd:schema xmlns:xsd="http://www.w3.org/2001/XMLSchema" xmlns:xs="http://www.w3.org/2001/XMLSchema" xmlns:p="http://schemas.microsoft.com/office/2006/metadata/properties" xmlns:ns2="b7e4ab5d-46f5-4726-9422-ad507278eb1a" xmlns:ns3="e627d1f1-5ac4-4666-aa9d-17a0cf812ec1" targetNamespace="http://schemas.microsoft.com/office/2006/metadata/properties" ma:root="true" ma:fieldsID="862f3eac1a0dc0c9ae815dfd67ee5001" ns2:_="" ns3:_="">
    <xsd:import namespace="b7e4ab5d-46f5-4726-9422-ad507278eb1a"/>
    <xsd:import namespace="e627d1f1-5ac4-4666-aa9d-17a0cf812ec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e4ab5d-46f5-4726-9422-ad507278eb1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19f5690-d348-46f6-94c1-d547fd56f2c6}" ma:internalName="TaxCatchAll" ma:showField="CatchAllData" ma:web="b7e4ab5d-46f5-4726-9422-ad507278eb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27d1f1-5ac4-4666-aa9d-17a0cf812e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a7ad6bc-b7e5-4a27-80b8-5696ca7c3a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14DB42-98EF-402B-A5D0-CBA291E19E8E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b7e4ab5d-46f5-4726-9422-ad507278eb1a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e627d1f1-5ac4-4666-aa9d-17a0cf812ec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337839A-B244-413F-A71E-98E69118ED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e4ab5d-46f5-4726-9422-ad507278eb1a"/>
    <ds:schemaRef ds:uri="e627d1f1-5ac4-4666-aa9d-17a0cf812e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D8532A-C926-46C0-8C34-9AB7C4421B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23372</TotalTime>
  <Words>416</Words>
  <Application>Microsoft Office PowerPoint</Application>
  <PresentationFormat>On-screen Show (4:3)</PresentationFormat>
  <Paragraphs>49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Update on  Housing Element and Next Steps</vt:lpstr>
      <vt:lpstr>HOUSING ELEMENT UPDATE</vt:lpstr>
      <vt:lpstr>HOUSING ELEMENT UPDATE</vt:lpstr>
      <vt:lpstr>HOUSING ELEMENT UPDATE</vt:lpstr>
      <vt:lpstr>HOUSING ELEMENT UPDATE</vt:lpstr>
      <vt:lpstr>HCD Comments &amp; Call</vt:lpstr>
    </vt:vector>
  </TitlesOfParts>
  <Company>County of San Mateo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Groundwater Assessment of San Mateo Plain</dc:title>
  <dc:creator>cice</dc:creator>
  <cp:lastModifiedBy>Jon Biggs</cp:lastModifiedBy>
  <cp:revision>1772</cp:revision>
  <cp:lastPrinted>2021-09-20T22:31:49Z</cp:lastPrinted>
  <dcterms:created xsi:type="dcterms:W3CDTF">2015-10-15T20:59:18Z</dcterms:created>
  <dcterms:modified xsi:type="dcterms:W3CDTF">2023-10-25T19:57:42Z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0x010100EE4C09B5347AD34AB19C2692AF5F84CE</vt:lpwstr>
  </property>
  <property fmtid="{D5CDD505-2E9C-101B-9397-08002B2CF9AE}" pid="3" name="MediaServiceImageTags">
    <vt:lpwstr/>
  </property>
</Properties>
</file>